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62" r:id="rId2"/>
    <p:sldId id="285" r:id="rId3"/>
    <p:sldId id="271" r:id="rId4"/>
    <p:sldId id="292" r:id="rId5"/>
    <p:sldId id="266" r:id="rId6"/>
    <p:sldId id="269" r:id="rId7"/>
    <p:sldId id="256" r:id="rId8"/>
    <p:sldId id="260" r:id="rId9"/>
    <p:sldId id="261" r:id="rId10"/>
    <p:sldId id="272" r:id="rId11"/>
    <p:sldId id="270" r:id="rId12"/>
    <p:sldId id="278" r:id="rId13"/>
    <p:sldId id="293" r:id="rId14"/>
    <p:sldId id="258" r:id="rId15"/>
    <p:sldId id="273" r:id="rId16"/>
    <p:sldId id="259" r:id="rId17"/>
    <p:sldId id="257" r:id="rId18"/>
    <p:sldId id="276" r:id="rId19"/>
    <p:sldId id="277" r:id="rId20"/>
    <p:sldId id="275" r:id="rId21"/>
    <p:sldId id="274" r:id="rId22"/>
    <p:sldId id="280" r:id="rId23"/>
    <p:sldId id="288" r:id="rId24"/>
    <p:sldId id="287" r:id="rId25"/>
    <p:sldId id="286" r:id="rId26"/>
    <p:sldId id="290" r:id="rId27"/>
    <p:sldId id="284" r:id="rId28"/>
    <p:sldId id="289" r:id="rId29"/>
    <p:sldId id="291" r:id="rId30"/>
    <p:sldId id="263"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188" autoAdjust="0"/>
  </p:normalViewPr>
  <p:slideViewPr>
    <p:cSldViewPr>
      <p:cViewPr varScale="1">
        <p:scale>
          <a:sx n="103" d="100"/>
          <a:sy n="103" d="100"/>
        </p:scale>
        <p:origin x="162"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2558B5E-11EA-43BC-92F3-F4A01CB21279}" type="datetimeFigureOut">
              <a:rPr lang="ru-RU" smtClean="0"/>
              <a:pPr/>
              <a:t>29.09.2024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144DC1-1CB7-4A7E-98E4-2FD64E429ED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7A74121-2D4B-4CB0-907C-8CCA93BC9B17}"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900C6A0-4455-4948-8015-F0AF14AE37CF}" type="datetimeFigureOut">
              <a:rPr lang="ru-RU" smtClean="0"/>
              <a:pPr/>
              <a:t>29.09.2024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495324F-7B5F-471B-A455-266CEEED2FD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00C6A0-4455-4948-8015-F0AF14AE37CF}" type="datetimeFigureOut">
              <a:rPr lang="ru-RU" smtClean="0"/>
              <a:pPr/>
              <a:t>29.09.2024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95324F-7B5F-471B-A455-266CEEED2FD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image" Target="../media/image18.gif"/><Relationship Id="rId7" Type="http://schemas.openxmlformats.org/officeDocument/2006/relationships/image" Target="../media/image22.gif"/><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gif"/><Relationship Id="rId5" Type="http://schemas.openxmlformats.org/officeDocument/2006/relationships/image" Target="../media/image20.gif"/><Relationship Id="rId4" Type="http://schemas.openxmlformats.org/officeDocument/2006/relationships/image" Target="../media/image19.gi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www.bull-dozer.biz/mode.18470-id.35494-type.html" TargetMode="External"/><Relationship Id="rId13"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29.jpeg"/><Relationship Id="rId12" Type="http://schemas.openxmlformats.org/officeDocument/2006/relationships/hyperlink" Target="http://www.bull-dozer.biz/mode.18470-id.35503-type.html" TargetMode="External"/><Relationship Id="rId17" Type="http://schemas.openxmlformats.org/officeDocument/2006/relationships/image" Target="../media/image35.png"/><Relationship Id="rId2" Type="http://schemas.openxmlformats.org/officeDocument/2006/relationships/hyperlink" Target="http://www.bull-dozer.biz/mode.18470-id.38059-type.html" TargetMode="External"/><Relationship Id="rId16"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hyperlink" Target="http://www.bull-dozer.biz/mode.18470-id.11221-type.html" TargetMode="External"/><Relationship Id="rId11" Type="http://schemas.openxmlformats.org/officeDocument/2006/relationships/image" Target="../media/image31.jpeg"/><Relationship Id="rId5" Type="http://schemas.openxmlformats.org/officeDocument/2006/relationships/image" Target="../media/image28.jpeg"/><Relationship Id="rId15" Type="http://schemas.openxmlformats.org/officeDocument/2006/relationships/image" Target="../media/image33.jpeg"/><Relationship Id="rId10" Type="http://schemas.openxmlformats.org/officeDocument/2006/relationships/hyperlink" Target="http://www.bull-dozer.biz/mode.18470-id.35497-type.html" TargetMode="External"/><Relationship Id="rId4" Type="http://schemas.openxmlformats.org/officeDocument/2006/relationships/hyperlink" Target="http://www.bull-dozer.biz/mode.18470-id.38047-type.html" TargetMode="External"/><Relationship Id="rId9" Type="http://schemas.openxmlformats.org/officeDocument/2006/relationships/image" Target="../media/image30.jpeg"/><Relationship Id="rId14" Type="http://schemas.openxmlformats.org/officeDocument/2006/relationships/hyperlink" Target="http://www.bull-dozer.biz/mode.18470-id.35512-type.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e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858000"/>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054" name="Rectangle 6"/>
          <p:cNvSpPr>
            <a:spLocks noChangeArrowheads="1"/>
          </p:cNvSpPr>
          <p:nvPr/>
        </p:nvSpPr>
        <p:spPr bwMode="auto">
          <a:xfrm>
            <a:off x="0" y="0"/>
            <a:ext cx="1928794" cy="571480"/>
          </a:xfrm>
          <a:prstGeom prst="rect">
            <a:avLst/>
          </a:prstGeom>
          <a:solidFill>
            <a:srgbClr val="E9EAB4"/>
          </a:solidFill>
          <a:ln w="9525">
            <a:solidFill>
              <a:schemeClr val="tx1"/>
            </a:solidFill>
            <a:miter lim="800000"/>
            <a:headEnd/>
            <a:tailEnd/>
          </a:ln>
          <a:effectLst/>
        </p:spPr>
        <p:txBody>
          <a:bodyPr wrap="none" anchor="ctr"/>
          <a:lstStyle/>
          <a:p>
            <a:pPr algn="ctr"/>
            <a:r>
              <a:rPr lang="ru-RU" b="1" dirty="0" smtClean="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rPr>
              <a:t>ЛЕКЦИЯ №03-ЗР</a:t>
            </a:r>
            <a:endParaRPr lang="ru-RU" b="1" dirty="0">
              <a:ln w="12700">
                <a:solidFill>
                  <a:schemeClr val="tx2">
                    <a:satMod val="155000"/>
                  </a:schemeClr>
                </a:solidFill>
                <a:prstDash val="solid"/>
              </a:ln>
              <a:solidFill>
                <a:srgbClr val="FF0000"/>
              </a:solidFill>
              <a:effectLst>
                <a:outerShdw blurRad="41275" dist="20320" dir="1800000" algn="tl" rotWithShape="0">
                  <a:srgbClr val="000000">
                    <a:alpha val="40000"/>
                  </a:srgbClr>
                </a:outerShdw>
              </a:effectLst>
              <a:latin typeface="Times New Roman" pitchFamily="18" charset="0"/>
            </a:endParaRPr>
          </a:p>
        </p:txBody>
      </p:sp>
      <p:sp>
        <p:nvSpPr>
          <p:cNvPr id="5" name="Скругленный прямоугольник 4"/>
          <p:cNvSpPr/>
          <p:nvPr/>
        </p:nvSpPr>
        <p:spPr>
          <a:xfrm>
            <a:off x="163291" y="4425244"/>
            <a:ext cx="8858280" cy="207170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002060"/>
              </a:solidFill>
              <a:latin typeface="Times New Roman" pitchFamily="18" charset="0"/>
              <a:cs typeface="Times New Roman" pitchFamily="18" charset="0"/>
            </a:endParaRPr>
          </a:p>
          <a:p>
            <a:pPr algn="ctr"/>
            <a:r>
              <a:rPr lang="ru-RU" b="1" i="1" dirty="0" smtClean="0">
                <a:solidFill>
                  <a:srgbClr val="002060"/>
                </a:solidFill>
              </a:rPr>
              <a:t>ЛИТЕРАТУРА</a:t>
            </a:r>
            <a:r>
              <a:rPr lang="en-US" b="1" i="1" dirty="0" smtClean="0">
                <a:solidFill>
                  <a:srgbClr val="002060"/>
                </a:solidFill>
              </a:rPr>
              <a:t>:</a:t>
            </a:r>
            <a:endParaRPr lang="ru-RU" b="1" i="1" dirty="0" smtClean="0">
              <a:solidFill>
                <a:srgbClr val="002060"/>
              </a:solidFill>
            </a:endParaRPr>
          </a:p>
          <a:p>
            <a:pPr algn="just"/>
            <a:r>
              <a:rPr lang="ru-RU" b="1" dirty="0" smtClean="0">
                <a:solidFill>
                  <a:srgbClr val="002060"/>
                </a:solidFill>
              </a:rPr>
              <a:t>1. Афанасьев, А.А. Технология строительных процессов: </a:t>
            </a:r>
            <a:r>
              <a:rPr lang="ru-RU" b="1" i="1" dirty="0" err="1" smtClean="0">
                <a:solidFill>
                  <a:srgbClr val="002060"/>
                </a:solidFill>
              </a:rPr>
              <a:t>Учеб.для</a:t>
            </a:r>
            <a:r>
              <a:rPr lang="ru-RU" b="1" i="1" dirty="0" smtClean="0">
                <a:solidFill>
                  <a:srgbClr val="002060"/>
                </a:solidFill>
              </a:rPr>
              <a:t> вузов по спец. «</a:t>
            </a:r>
            <a:r>
              <a:rPr lang="ru-RU" b="1" i="1" dirty="0" err="1" smtClean="0">
                <a:solidFill>
                  <a:srgbClr val="002060"/>
                </a:solidFill>
              </a:rPr>
              <a:t>Пром</a:t>
            </a:r>
            <a:r>
              <a:rPr lang="ru-RU" b="1" i="1" dirty="0" smtClean="0">
                <a:solidFill>
                  <a:srgbClr val="002060"/>
                </a:solidFill>
              </a:rPr>
              <a:t>. и </a:t>
            </a:r>
            <a:r>
              <a:rPr lang="ru-RU" b="1" i="1" dirty="0" err="1" smtClean="0">
                <a:solidFill>
                  <a:srgbClr val="002060"/>
                </a:solidFill>
              </a:rPr>
              <a:t>гражд</a:t>
            </a:r>
            <a:r>
              <a:rPr lang="ru-RU" b="1" i="1" dirty="0" smtClean="0">
                <a:solidFill>
                  <a:srgbClr val="002060"/>
                </a:solidFill>
              </a:rPr>
              <a:t>. </a:t>
            </a:r>
            <a:r>
              <a:rPr lang="ru-RU" b="1" i="1" dirty="0" err="1" smtClean="0">
                <a:solidFill>
                  <a:srgbClr val="002060"/>
                </a:solidFill>
              </a:rPr>
              <a:t>стр-во</a:t>
            </a:r>
            <a:r>
              <a:rPr lang="ru-RU" b="1" i="1" dirty="0" smtClean="0">
                <a:solidFill>
                  <a:srgbClr val="002060"/>
                </a:solidFill>
              </a:rPr>
              <a:t>» / Под ред. Н.Н.Данилова и О.М.Терентьева. -  </a:t>
            </a:r>
            <a:r>
              <a:rPr lang="ru-RU" b="1" dirty="0" smtClean="0">
                <a:solidFill>
                  <a:srgbClr val="002060"/>
                </a:solidFill>
              </a:rPr>
              <a:t>М., </a:t>
            </a:r>
            <a:r>
              <a:rPr lang="ru-RU" b="1" dirty="0" err="1" smtClean="0">
                <a:solidFill>
                  <a:srgbClr val="002060"/>
                </a:solidFill>
              </a:rPr>
              <a:t>Высш</a:t>
            </a:r>
            <a:r>
              <a:rPr lang="ru-RU" b="1" dirty="0" smtClean="0">
                <a:solidFill>
                  <a:srgbClr val="002060"/>
                </a:solidFill>
              </a:rPr>
              <a:t>. </a:t>
            </a:r>
            <a:r>
              <a:rPr lang="ru-RU" b="1" dirty="0" err="1" smtClean="0">
                <a:solidFill>
                  <a:srgbClr val="002060"/>
                </a:solidFill>
              </a:rPr>
              <a:t>шк</a:t>
            </a:r>
            <a:r>
              <a:rPr lang="ru-RU" b="1" dirty="0" smtClean="0">
                <a:solidFill>
                  <a:srgbClr val="002060"/>
                </a:solidFill>
              </a:rPr>
              <a:t>., 1997.</a:t>
            </a:r>
            <a:r>
              <a:rPr lang="ru-RU" b="1" i="1" dirty="0" smtClean="0">
                <a:solidFill>
                  <a:srgbClr val="002060"/>
                </a:solidFill>
              </a:rPr>
              <a:t> </a:t>
            </a:r>
            <a:r>
              <a:rPr lang="ru-RU" b="1" dirty="0" smtClean="0">
                <a:solidFill>
                  <a:srgbClr val="002060"/>
                </a:solidFill>
              </a:rPr>
              <a:t/>
            </a:r>
            <a:br>
              <a:rPr lang="ru-RU" b="1" dirty="0" smtClean="0">
                <a:solidFill>
                  <a:srgbClr val="002060"/>
                </a:solidFill>
              </a:rPr>
            </a:br>
            <a:r>
              <a:rPr lang="ru-RU" b="1" dirty="0" smtClean="0">
                <a:solidFill>
                  <a:srgbClr val="002060"/>
                </a:solidFill>
              </a:rPr>
              <a:t>2</a:t>
            </a:r>
            <a:r>
              <a:rPr lang="ru-RU" b="1" i="1" dirty="0" smtClean="0">
                <a:solidFill>
                  <a:srgbClr val="002060"/>
                </a:solidFill>
              </a:rPr>
              <a:t>.</a:t>
            </a:r>
            <a:r>
              <a:rPr lang="ru-RU" b="1" dirty="0" smtClean="0">
                <a:solidFill>
                  <a:srgbClr val="002060"/>
                </a:solidFill>
              </a:rPr>
              <a:t> </a:t>
            </a:r>
            <a:r>
              <a:rPr lang="ru-RU" b="1" dirty="0" err="1" smtClean="0">
                <a:solidFill>
                  <a:srgbClr val="002060"/>
                </a:solidFill>
              </a:rPr>
              <a:t>Теличенко</a:t>
            </a:r>
            <a:r>
              <a:rPr lang="ru-RU" b="1" dirty="0" smtClean="0">
                <a:solidFill>
                  <a:srgbClr val="002060"/>
                </a:solidFill>
              </a:rPr>
              <a:t>, В.И. Технология строительных процессов: В 2 ч. </a:t>
            </a:r>
            <a:r>
              <a:rPr lang="ru-RU" b="1" i="1" dirty="0" smtClean="0">
                <a:solidFill>
                  <a:srgbClr val="002060"/>
                </a:solidFill>
              </a:rPr>
              <a:t>Учеб. для строит. вузов</a:t>
            </a:r>
            <a:r>
              <a:rPr lang="ru-RU" b="1" dirty="0" smtClean="0">
                <a:solidFill>
                  <a:srgbClr val="002060"/>
                </a:solidFill>
              </a:rPr>
              <a:t> / </a:t>
            </a:r>
            <a:r>
              <a:rPr lang="ru-RU" b="1" i="1" dirty="0" err="1" smtClean="0">
                <a:solidFill>
                  <a:srgbClr val="002060"/>
                </a:solidFill>
              </a:rPr>
              <a:t>В.И.Теличенко</a:t>
            </a:r>
            <a:r>
              <a:rPr lang="ru-RU" b="1" i="1" dirty="0" smtClean="0">
                <a:solidFill>
                  <a:srgbClr val="002060"/>
                </a:solidFill>
              </a:rPr>
              <a:t>, </a:t>
            </a:r>
            <a:r>
              <a:rPr lang="ru-RU" b="1" i="1" dirty="0" err="1" smtClean="0">
                <a:solidFill>
                  <a:srgbClr val="002060"/>
                </a:solidFill>
              </a:rPr>
              <a:t>А.А.Лапидус</a:t>
            </a:r>
            <a:r>
              <a:rPr lang="ru-RU" b="1" i="1" dirty="0" smtClean="0">
                <a:solidFill>
                  <a:srgbClr val="002060"/>
                </a:solidFill>
              </a:rPr>
              <a:t>, О.М.Терентьев  – </a:t>
            </a:r>
            <a:r>
              <a:rPr lang="ru-RU" b="1" dirty="0" smtClean="0">
                <a:solidFill>
                  <a:srgbClr val="002060"/>
                </a:solidFill>
              </a:rPr>
              <a:t>М.: </a:t>
            </a:r>
            <a:r>
              <a:rPr lang="ru-RU" b="1" dirty="0" err="1" smtClean="0">
                <a:solidFill>
                  <a:srgbClr val="002060"/>
                </a:solidFill>
              </a:rPr>
              <a:t>Высш</a:t>
            </a:r>
            <a:r>
              <a:rPr lang="ru-RU" b="1" dirty="0" smtClean="0">
                <a:solidFill>
                  <a:srgbClr val="002060"/>
                </a:solidFill>
              </a:rPr>
              <a:t>. </a:t>
            </a:r>
            <a:r>
              <a:rPr lang="ru-RU" b="1" dirty="0" err="1" smtClean="0">
                <a:solidFill>
                  <a:srgbClr val="002060"/>
                </a:solidFill>
              </a:rPr>
              <a:t>шк</a:t>
            </a:r>
            <a:r>
              <a:rPr lang="ru-RU" b="1" dirty="0" smtClean="0">
                <a:solidFill>
                  <a:srgbClr val="002060"/>
                </a:solidFill>
              </a:rPr>
              <a:t>., 2002.</a:t>
            </a:r>
            <a:br>
              <a:rPr lang="ru-RU" b="1" dirty="0" smtClean="0">
                <a:solidFill>
                  <a:srgbClr val="002060"/>
                </a:solidFill>
              </a:rPr>
            </a:br>
            <a:r>
              <a:rPr lang="ru-RU" b="1" dirty="0" smtClean="0">
                <a:solidFill>
                  <a:srgbClr val="002060"/>
                </a:solidFill>
              </a:rPr>
              <a:t>	</a:t>
            </a:r>
            <a:endParaRPr lang="ru-RU" dirty="0" smtClean="0">
              <a:solidFill>
                <a:srgbClr val="002060"/>
              </a:solidFill>
            </a:endParaRPr>
          </a:p>
          <a:p>
            <a:pPr algn="ctr"/>
            <a:endParaRPr lang="ru-RU" b="1" dirty="0">
              <a:solidFill>
                <a:srgbClr val="002060"/>
              </a:solidFill>
              <a:latin typeface="Times New Roman" pitchFamily="18" charset="0"/>
              <a:cs typeface="Times New Roman" pitchFamily="18" charset="0"/>
            </a:endParaRPr>
          </a:p>
        </p:txBody>
      </p:sp>
      <p:sp>
        <p:nvSpPr>
          <p:cNvPr id="6" name="Скругленный прямоугольник 5"/>
          <p:cNvSpPr/>
          <p:nvPr/>
        </p:nvSpPr>
        <p:spPr>
          <a:xfrm>
            <a:off x="1500166" y="1000108"/>
            <a:ext cx="5643602" cy="121444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FF0000"/>
                </a:solidFill>
                <a:latin typeface="Times New Roman" pitchFamily="18" charset="0"/>
                <a:cs typeface="Times New Roman" pitchFamily="18" charset="0"/>
              </a:rPr>
              <a:t>РАЗРАБОТКА ГРУНТА ЗЕМЛЕРОЙНО-ТРАНСПОРТНЫМИ МАШИНАМИ</a:t>
            </a:r>
            <a:endParaRPr lang="ru-RU" sz="2400" b="1" dirty="0">
              <a:solidFill>
                <a:srgbClr val="FF0000"/>
              </a:solidFill>
            </a:endParaRPr>
          </a:p>
        </p:txBody>
      </p:sp>
      <p:sp>
        <p:nvSpPr>
          <p:cNvPr id="7" name="Скругленный прямоугольник 6"/>
          <p:cNvSpPr/>
          <p:nvPr/>
        </p:nvSpPr>
        <p:spPr>
          <a:xfrm>
            <a:off x="1643042" y="2714620"/>
            <a:ext cx="5572164" cy="142876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dirty="0" smtClean="0">
              <a:solidFill>
                <a:srgbClr val="002060"/>
              </a:solidFill>
              <a:latin typeface="Times New Roman" pitchFamily="18" charset="0"/>
              <a:cs typeface="Times New Roman" pitchFamily="18" charset="0"/>
            </a:endParaRPr>
          </a:p>
          <a:p>
            <a:pPr algn="ctr"/>
            <a:r>
              <a:rPr lang="ru-RU" b="1" dirty="0" smtClean="0">
                <a:solidFill>
                  <a:srgbClr val="C00000"/>
                </a:solidFill>
                <a:latin typeface="Times New Roman" pitchFamily="18" charset="0"/>
                <a:cs typeface="Times New Roman" pitchFamily="18" charset="0"/>
              </a:rPr>
              <a:t>Читать совместно с лекциями 1-го уровня:  </a:t>
            </a:r>
          </a:p>
          <a:p>
            <a:pPr algn="ctr"/>
            <a:r>
              <a:rPr lang="ru-RU" b="1" dirty="0" smtClean="0">
                <a:solidFill>
                  <a:schemeClr val="tx1"/>
                </a:solidFill>
              </a:rPr>
              <a:t>ЛЕКЦИЯ №05 </a:t>
            </a:r>
            <a:endParaRPr lang="ru-RU" dirty="0" smtClean="0">
              <a:solidFill>
                <a:schemeClr val="tx1"/>
              </a:solidFill>
            </a:endParaRPr>
          </a:p>
          <a:p>
            <a:pPr algn="ctr"/>
            <a:r>
              <a:rPr lang="ru-RU" b="1" dirty="0" smtClean="0">
                <a:solidFill>
                  <a:schemeClr val="tx1"/>
                </a:solidFill>
              </a:rPr>
              <a:t>РАЗРАБОТКА ГРУНТА </a:t>
            </a:r>
          </a:p>
          <a:p>
            <a:pPr algn="ctr"/>
            <a:r>
              <a:rPr lang="ru-RU" b="1" dirty="0" smtClean="0">
                <a:solidFill>
                  <a:schemeClr val="tx1"/>
                </a:solidFill>
              </a:rPr>
              <a:t>ЗЕМЛЕРОЙНО-ТРАНСПОРТНЫМИ МАШИНАМИ</a:t>
            </a:r>
            <a:endParaRPr lang="ru-RU" dirty="0" smtClean="0">
              <a:solidFill>
                <a:schemeClr val="tx1"/>
              </a:solidFill>
            </a:endParaRPr>
          </a:p>
          <a:p>
            <a:pPr algn="ctr"/>
            <a:endParaRPr lang="ru-RU"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0" y="1"/>
            <a:ext cx="9144000" cy="67095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1600" b="1" i="0" u="none" strike="noStrike" cap="none" normalizeH="0" baseline="0" dirty="0" smtClean="0">
                <a:ln>
                  <a:noFill/>
                </a:ln>
                <a:solidFill>
                  <a:srgbClr val="C00000"/>
                </a:solidFill>
                <a:effectLst/>
                <a:latin typeface="Times New Roman" pitchFamily="18" charset="0"/>
                <a:ea typeface="Times New Roman" pitchFamily="18" charset="0"/>
                <a:cs typeface="Times New Roman" pitchFamily="18" charset="0"/>
              </a:rPr>
              <a:t>Полный цикл работы скрепера состоит из следующих операций:</a:t>
            </a:r>
            <a:endParaRPr kumimoji="0" lang="ru-RU" sz="1600" b="1" i="0" u="none" strike="noStrike" cap="none" normalizeH="0" baseline="0" dirty="0" smtClean="0">
              <a:ln>
                <a:noFill/>
              </a:ln>
              <a:solidFill>
                <a:srgbClr val="C00000"/>
              </a:solidFill>
              <a:effectLst/>
              <a:latin typeface="Times New Roman" pitchFamily="18" charset="0"/>
              <a:cs typeface="Times New Roman" pitchFamily="18" charset="0"/>
            </a:endParaRPr>
          </a:p>
          <a:p>
            <a:pPr marL="342900" marR="0" lvl="0" indent="-342900" algn="just" defTabSz="914400" rtl="0" eaLnBrk="0" fontAlgn="base" latinLnBrk="0" hangingPunct="0">
              <a:lnSpc>
                <a:spcPct val="100000"/>
              </a:lnSpc>
              <a:spcBef>
                <a:spcPct val="0"/>
              </a:spcBef>
              <a:spcAft>
                <a:spcPct val="0"/>
              </a:spcAft>
              <a:buClrTx/>
              <a:buSzTx/>
              <a:buFontTx/>
              <a:buAutoNum type="arabicParenR"/>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резания грунта и наполнения ковша (подъем передней заслонки, регулирование толщины срезаемого слоя грунта путем подъема и опускания ковша; </a:t>
            </a:r>
          </a:p>
          <a:p>
            <a:pPr marL="342900" marR="0" lvl="0" indent="-342900" algn="just" defTabSz="914400" rtl="0" eaLnBrk="0" fontAlgn="base" latinLnBrk="0" hangingPunct="0">
              <a:lnSpc>
                <a:spcPct val="100000"/>
              </a:lnSpc>
              <a:spcBef>
                <a:spcPct val="0"/>
              </a:spcBef>
              <a:spcAft>
                <a:spcPct val="0"/>
              </a:spcAft>
              <a:buClrTx/>
              <a:buSzTx/>
              <a:buFontTx/>
              <a:buAutoNum type="arabicParenR"/>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транспортирования грунта (ковш поднят в транспортное положение, передняя заслонка закрыта; </a:t>
            </a:r>
          </a:p>
          <a:p>
            <a:pPr marL="342900" marR="0" lvl="0" indent="-342900" algn="just" defTabSz="914400" rtl="0" eaLnBrk="0" fontAlgn="base" latinLnBrk="0" hangingPunct="0">
              <a:lnSpc>
                <a:spcPct val="100000"/>
              </a:lnSpc>
              <a:spcBef>
                <a:spcPct val="0"/>
              </a:spcBef>
              <a:spcAft>
                <a:spcPct val="0"/>
              </a:spcAft>
              <a:buClrTx/>
              <a:buSzTx/>
              <a:buFontTx/>
              <a:buAutoNum type="arabicParenR"/>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разгрузки грунта (подъем передней заслонки и выдвижение задней стенки или опрокидывание днища и задней стенки относительно шарнира в боковых стенках ковша или опрокидывание ковша; </a:t>
            </a:r>
          </a:p>
          <a:p>
            <a:pPr marL="342900" marR="0" lvl="0" indent="-342900" algn="just" defTabSz="914400" rtl="0" eaLnBrk="0" fontAlgn="base" latinLnBrk="0" hangingPunct="0">
              <a:lnSpc>
                <a:spcPct val="100000"/>
              </a:lnSpc>
              <a:spcBef>
                <a:spcPct val="0"/>
              </a:spcBef>
              <a:spcAft>
                <a:spcPct val="0"/>
              </a:spcAft>
              <a:buClrTx/>
              <a:buSzTx/>
              <a:buFontTx/>
              <a:buAutoNum type="arabicParenR"/>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обратного хода скрепера в забой (передняя заслонка поднята, ковш подготовлен к набору грунта).</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ts val="600"/>
              </a:spcBef>
              <a:spcAft>
                <a:spcPts val="60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Производительность скрепера (м</a:t>
            </a:r>
            <a:r>
              <a:rPr kumimoji="0" lang="ru-RU" sz="1600" b="1"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3</a:t>
            </a: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/ч)  определяется по формуле, общей для всех машин цикличного действия: </a:t>
            </a:r>
          </a:p>
          <a:p>
            <a:pPr eaLnBrk="0" fontAlgn="base" hangingPunct="0">
              <a:spcBef>
                <a:spcPts val="600"/>
              </a:spcBef>
              <a:spcAft>
                <a:spcPts val="600"/>
              </a:spcAft>
            </a:pPr>
            <a:r>
              <a:rPr lang="ru-RU" sz="1600" b="1" dirty="0" smtClean="0">
                <a:latin typeface="Times New Roman" pitchFamily="18" charset="0"/>
                <a:cs typeface="Times New Roman" pitchFamily="18" charset="0"/>
              </a:rPr>
              <a:t>где:     </a:t>
            </a:r>
            <a:r>
              <a:rPr lang="ru-RU" sz="1600" b="1" dirty="0" smtClean="0">
                <a:solidFill>
                  <a:srgbClr val="0070C0"/>
                </a:solidFill>
                <a:latin typeface="Times New Roman" pitchFamily="18" charset="0"/>
                <a:cs typeface="Times New Roman" pitchFamily="18" charset="0"/>
              </a:rPr>
              <a:t>q </a:t>
            </a:r>
            <a:r>
              <a:rPr lang="ru-RU" sz="1600" b="1" i="1" dirty="0" smtClean="0">
                <a:solidFill>
                  <a:srgbClr val="0070C0"/>
                </a:solidFill>
                <a:latin typeface="Times New Roman" pitchFamily="18" charset="0"/>
                <a:cs typeface="Times New Roman" pitchFamily="18" charset="0"/>
              </a:rPr>
              <a:t>-</a:t>
            </a:r>
            <a:r>
              <a:rPr lang="ru-RU" sz="1600" b="1" dirty="0" smtClean="0">
                <a:latin typeface="Times New Roman" pitchFamily="18" charset="0"/>
                <a:cs typeface="Times New Roman" pitchFamily="18" charset="0"/>
              </a:rPr>
              <a:t> емкость ковша скрепера в </a:t>
            </a:r>
            <a:r>
              <a:rPr lang="ru-RU" sz="1600" b="1" i="1" dirty="0" smtClean="0">
                <a:latin typeface="Times New Roman" pitchFamily="18" charset="0"/>
                <a:cs typeface="Times New Roman" pitchFamily="18" charset="0"/>
              </a:rPr>
              <a:t>м</a:t>
            </a:r>
            <a:r>
              <a:rPr lang="ru-RU" sz="1600" b="1" i="1" baseline="30000" dirty="0" smtClean="0">
                <a:latin typeface="Times New Roman" pitchFamily="18" charset="0"/>
                <a:cs typeface="Times New Roman" pitchFamily="18" charset="0"/>
              </a:rPr>
              <a:t>3</a:t>
            </a:r>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n</a:t>
            </a:r>
            <a:r>
              <a:rPr lang="ru-RU" sz="1600" b="1" dirty="0" smtClean="0">
                <a:latin typeface="Times New Roman" pitchFamily="18" charset="0"/>
                <a:cs typeface="Times New Roman" pitchFamily="18" charset="0"/>
              </a:rPr>
              <a:t>  -  число циклов скрепера в единицу времени (</a:t>
            </a:r>
            <a:r>
              <a:rPr lang="ru-RU" sz="1600" b="1" dirty="0" smtClean="0">
                <a:solidFill>
                  <a:srgbClr val="0070C0"/>
                </a:solidFill>
                <a:latin typeface="Times New Roman" pitchFamily="18" charset="0"/>
                <a:cs typeface="Times New Roman" pitchFamily="18" charset="0"/>
              </a:rPr>
              <a:t>в данном случае за час</a:t>
            </a:r>
            <a:r>
              <a:rPr lang="ru-RU" sz="1600" b="1" dirty="0" smtClean="0">
                <a:latin typeface="Times New Roman" pitchFamily="18" charset="0"/>
                <a:cs typeface="Times New Roman" pitchFamily="18" charset="0"/>
              </a:rPr>
              <a:t>); </a:t>
            </a:r>
          </a:p>
          <a:p>
            <a:pPr algn="just" eaLnBrk="0" fontAlgn="base" hangingPunct="0">
              <a:spcBef>
                <a:spcPts val="600"/>
              </a:spcBef>
              <a:spcAft>
                <a:spcPts val="600"/>
              </a:spcAft>
            </a:pPr>
            <a:r>
              <a:rPr lang="ru-RU" sz="1600" b="1" dirty="0" smtClean="0">
                <a:latin typeface="Times New Roman" pitchFamily="18" charset="0"/>
                <a:cs typeface="Times New Roman" pitchFamily="18" charset="0"/>
              </a:rPr>
              <a:t>Каждая операция рабочего цикла протекает на определенном участке пути при соответствующей скорости движения скрепера. Таким образом, продолжительность цикла</a:t>
            </a:r>
          </a:p>
          <a:p>
            <a:pPr algn="just" eaLnBrk="0" fontAlgn="base" hangingPunct="0"/>
            <a:r>
              <a:rPr lang="ru-RU" sz="1600" b="1" dirty="0" smtClean="0">
                <a:latin typeface="Times New Roman" pitchFamily="18" charset="0"/>
                <a:cs typeface="Times New Roman" pitchFamily="18" charset="0"/>
              </a:rPr>
              <a:t>равна:                                              Продолжительность каждой из составляющих цикла определяют следующим образом:                                                                                                                                                                           </a:t>
            </a:r>
          </a:p>
          <a:p>
            <a:pPr algn="just" eaLnBrk="0" fontAlgn="base" hangingPunct="0"/>
            <a:endParaRPr lang="ru-RU" sz="1600" b="1" dirty="0" smtClean="0">
              <a:latin typeface="Times New Roman" pitchFamily="18" charset="0"/>
              <a:cs typeface="Times New Roman" pitchFamily="18" charset="0"/>
            </a:endParaRPr>
          </a:p>
          <a:p>
            <a:pPr algn="just" eaLnBrk="0" fontAlgn="base" hangingPunct="0"/>
            <a:r>
              <a:rPr lang="ru-RU" sz="1600" b="1" dirty="0" smtClean="0">
                <a:latin typeface="Times New Roman" pitchFamily="18" charset="0"/>
                <a:cs typeface="Times New Roman" pitchFamily="18" charset="0"/>
              </a:rPr>
              <a:t>где: </a:t>
            </a:r>
            <a:r>
              <a:rPr lang="ru-RU" sz="1600" b="1" dirty="0" err="1" smtClean="0">
                <a:latin typeface="Times New Roman" pitchFamily="18" charset="0"/>
                <a:cs typeface="Times New Roman" pitchFamily="18" charset="0"/>
              </a:rPr>
              <a:t>L</a:t>
            </a:r>
            <a:r>
              <a:rPr lang="ru-RU" sz="1600" b="1" baseline="-25000" dirty="0" err="1" smtClean="0">
                <a:latin typeface="Times New Roman" pitchFamily="18" charset="0"/>
                <a:cs typeface="Times New Roman" pitchFamily="18" charset="0"/>
              </a:rPr>
              <a:t>н</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L</a:t>
            </a:r>
            <a:r>
              <a:rPr lang="ru-RU" sz="1600" b="1" baseline="-25000" dirty="0" err="1" smtClean="0">
                <a:latin typeface="Times New Roman" pitchFamily="18" charset="0"/>
                <a:cs typeface="Times New Roman" pitchFamily="18" charset="0"/>
              </a:rPr>
              <a:t>г.х</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L</a:t>
            </a:r>
            <a:r>
              <a:rPr lang="ru-RU" sz="1600" b="1" baseline="-25000" dirty="0" err="1" smtClean="0">
                <a:latin typeface="Times New Roman" pitchFamily="18" charset="0"/>
                <a:cs typeface="Times New Roman" pitchFamily="18" charset="0"/>
              </a:rPr>
              <a:t>в</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L</a:t>
            </a:r>
            <a:r>
              <a:rPr lang="ru-RU" sz="1600" b="1" baseline="-25000" dirty="0" err="1" smtClean="0">
                <a:latin typeface="Times New Roman" pitchFamily="18" charset="0"/>
                <a:cs typeface="Times New Roman" pitchFamily="18" charset="0"/>
              </a:rPr>
              <a:t>х.х</a:t>
            </a:r>
            <a:r>
              <a:rPr lang="ru-RU" sz="1600" b="1" dirty="0" smtClean="0">
                <a:latin typeface="Times New Roman" pitchFamily="18" charset="0"/>
                <a:cs typeface="Times New Roman" pitchFamily="18" charset="0"/>
              </a:rPr>
              <a:t> - длины путей (м) при наборе грунта, груженого скрепера, при разгрузке и порожнего скрепера; </a:t>
            </a:r>
            <a:r>
              <a:rPr lang="ru-RU" sz="1600" b="1" dirty="0" err="1" smtClean="0">
                <a:latin typeface="Times New Roman" pitchFamily="18" charset="0"/>
                <a:cs typeface="Times New Roman" pitchFamily="18" charset="0"/>
              </a:rPr>
              <a:t>V</a:t>
            </a:r>
            <a:r>
              <a:rPr lang="ru-RU" sz="1600" b="1" baseline="-25000" dirty="0" err="1" smtClean="0">
                <a:latin typeface="Times New Roman" pitchFamily="18" charset="0"/>
                <a:cs typeface="Times New Roman" pitchFamily="18" charset="0"/>
              </a:rPr>
              <a:t>н</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V</a:t>
            </a:r>
            <a:r>
              <a:rPr lang="ru-RU" sz="1600" b="1" baseline="-25000" dirty="0" err="1" smtClean="0">
                <a:latin typeface="Times New Roman" pitchFamily="18" charset="0"/>
                <a:cs typeface="Times New Roman" pitchFamily="18" charset="0"/>
              </a:rPr>
              <a:t>г.х</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V</a:t>
            </a:r>
            <a:r>
              <a:rPr lang="ru-RU" sz="1600" b="1" baseline="-25000" dirty="0" err="1" smtClean="0">
                <a:latin typeface="Times New Roman" pitchFamily="18" charset="0"/>
                <a:cs typeface="Times New Roman" pitchFamily="18" charset="0"/>
              </a:rPr>
              <a:t>в</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V</a:t>
            </a:r>
            <a:r>
              <a:rPr lang="ru-RU" sz="1600" b="1" baseline="-25000" dirty="0" err="1" smtClean="0">
                <a:latin typeface="Times New Roman" pitchFamily="18" charset="0"/>
                <a:cs typeface="Times New Roman" pitchFamily="18" charset="0"/>
              </a:rPr>
              <a:t>х.х</a:t>
            </a:r>
            <a:r>
              <a:rPr lang="ru-RU" sz="1600" b="1" dirty="0" smtClean="0">
                <a:latin typeface="Times New Roman" pitchFamily="18" charset="0"/>
                <a:cs typeface="Times New Roman" pitchFamily="18" charset="0"/>
              </a:rPr>
              <a:t> - соответствующие элементам цикла скорости движения тягача при наборе, выгрузке, груженном и порожнем ходе, выбираемые в соответствии с тяговыми сопротивлениями на различных участках пути движения скрепера в м/сек; </a:t>
            </a:r>
            <a:r>
              <a:rPr lang="ru-RU" sz="1600" b="1" dirty="0" err="1" smtClean="0">
                <a:latin typeface="Times New Roman" pitchFamily="18" charset="0"/>
                <a:cs typeface="Times New Roman" pitchFamily="18" charset="0"/>
              </a:rPr>
              <a:t>t</a:t>
            </a:r>
            <a:r>
              <a:rPr lang="ru-RU" sz="1600" b="1" baseline="-25000" dirty="0" err="1" smtClean="0">
                <a:latin typeface="Times New Roman" pitchFamily="18" charset="0"/>
                <a:cs typeface="Times New Roman" pitchFamily="18" charset="0"/>
              </a:rPr>
              <a:t>п</a:t>
            </a:r>
            <a:r>
              <a:rPr lang="ru-RU" sz="1600" b="1" dirty="0" smtClean="0">
                <a:latin typeface="Times New Roman" pitchFamily="18" charset="0"/>
                <a:cs typeface="Times New Roman" pitchFamily="18" charset="0"/>
              </a:rPr>
              <a:t> - время на переключение передачи, принимаемое равным 5 - 6 сек; </a:t>
            </a:r>
            <a:r>
              <a:rPr lang="ru-RU" sz="1600" b="1" i="1" dirty="0" err="1" smtClean="0">
                <a:latin typeface="Times New Roman" pitchFamily="18" charset="0"/>
                <a:cs typeface="Times New Roman" pitchFamily="18" charset="0"/>
              </a:rPr>
              <a:t>t</a:t>
            </a:r>
            <a:r>
              <a:rPr lang="ru-RU" sz="1600" b="1" i="1" baseline="-25000" dirty="0" err="1" smtClean="0">
                <a:latin typeface="Times New Roman" pitchFamily="18" charset="0"/>
                <a:cs typeface="Times New Roman" pitchFamily="18" charset="0"/>
              </a:rPr>
              <a:t>пов</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 время на один поворот, принимается равным 15 - 20 сек.  </a:t>
            </a:r>
            <a:endParaRPr kumimoji="0" lang="ru-RU" sz="16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026" name="Picture 2" descr="C:\Documents and Settings\AGoltsev\Рабочий стол\Без имени-4копирование.jpg"/>
          <p:cNvPicPr>
            <a:picLocks noChangeAspect="1" noChangeArrowheads="1"/>
          </p:cNvPicPr>
          <p:nvPr/>
        </p:nvPicPr>
        <p:blipFill>
          <a:blip r:embed="rId2"/>
          <a:srcRect/>
          <a:stretch>
            <a:fillRect/>
          </a:stretch>
        </p:blipFill>
        <p:spPr bwMode="auto">
          <a:xfrm>
            <a:off x="857224" y="4357694"/>
            <a:ext cx="2885646" cy="357190"/>
          </a:xfrm>
          <a:prstGeom prst="rect">
            <a:avLst/>
          </a:prstGeom>
          <a:noFill/>
        </p:spPr>
      </p:pic>
      <p:pic>
        <p:nvPicPr>
          <p:cNvPr id="4" name="Рисунок 3" descr="http://www.hidrotechnik.ru/images/temu_clip_image002_0001.gif"/>
          <p:cNvPicPr/>
          <p:nvPr/>
        </p:nvPicPr>
        <p:blipFill>
          <a:blip r:embed="rId3"/>
          <a:srcRect/>
          <a:stretch>
            <a:fillRect/>
          </a:stretch>
        </p:blipFill>
        <p:spPr bwMode="auto">
          <a:xfrm>
            <a:off x="2285984" y="2786058"/>
            <a:ext cx="1285884" cy="571504"/>
          </a:xfrm>
          <a:prstGeom prst="rect">
            <a:avLst/>
          </a:prstGeom>
          <a:noFill/>
          <a:ln w="9525">
            <a:noFill/>
            <a:miter lim="800000"/>
            <a:headEnd/>
            <a:tailEnd/>
          </a:ln>
        </p:spPr>
      </p:pic>
      <p:pic>
        <p:nvPicPr>
          <p:cNvPr id="5" name="Рисунок 4" descr="http://www.hidrotechnik.ru/images/temu_clip_image002_0006.gif"/>
          <p:cNvPicPr/>
          <p:nvPr/>
        </p:nvPicPr>
        <p:blipFill>
          <a:blip r:embed="rId4"/>
          <a:srcRect/>
          <a:stretch>
            <a:fillRect/>
          </a:stretch>
        </p:blipFill>
        <p:spPr bwMode="auto">
          <a:xfrm>
            <a:off x="2428860" y="3500438"/>
            <a:ext cx="704850" cy="523875"/>
          </a:xfrm>
          <a:prstGeom prst="rect">
            <a:avLst/>
          </a:prstGeom>
          <a:noFill/>
          <a:ln w="9525">
            <a:noFill/>
            <a:miter lim="800000"/>
            <a:headEnd/>
            <a:tailEnd/>
          </a:ln>
        </p:spPr>
      </p:pic>
      <p:pic>
        <p:nvPicPr>
          <p:cNvPr id="6" name="Рисунок 5" descr="http://www.hidrotechnik.ru/images/temu_clip_image002_0005.gif"/>
          <p:cNvPicPr/>
          <p:nvPr/>
        </p:nvPicPr>
        <p:blipFill>
          <a:blip r:embed="rId5"/>
          <a:srcRect/>
          <a:stretch>
            <a:fillRect/>
          </a:stretch>
        </p:blipFill>
        <p:spPr bwMode="auto">
          <a:xfrm>
            <a:off x="3798802" y="4666258"/>
            <a:ext cx="785818" cy="500066"/>
          </a:xfrm>
          <a:prstGeom prst="rect">
            <a:avLst/>
          </a:prstGeom>
          <a:noFill/>
          <a:ln w="9525">
            <a:noFill/>
            <a:miter lim="800000"/>
            <a:headEnd/>
            <a:tailEnd/>
          </a:ln>
        </p:spPr>
      </p:pic>
      <p:pic>
        <p:nvPicPr>
          <p:cNvPr id="7" name="Рисунок 6" descr="http://www.hidrotechnik.ru/images/temu_clip_image004_0001.gif"/>
          <p:cNvPicPr/>
          <p:nvPr/>
        </p:nvPicPr>
        <p:blipFill>
          <a:blip r:embed="rId6"/>
          <a:srcRect/>
          <a:stretch>
            <a:fillRect/>
          </a:stretch>
        </p:blipFill>
        <p:spPr bwMode="auto">
          <a:xfrm>
            <a:off x="5005620" y="4640825"/>
            <a:ext cx="857256" cy="571504"/>
          </a:xfrm>
          <a:prstGeom prst="rect">
            <a:avLst/>
          </a:prstGeom>
          <a:noFill/>
          <a:ln w="9525">
            <a:noFill/>
            <a:miter lim="800000"/>
            <a:headEnd/>
            <a:tailEnd/>
          </a:ln>
        </p:spPr>
      </p:pic>
      <p:pic>
        <p:nvPicPr>
          <p:cNvPr id="8" name="Рисунок 7" descr="http://www.hidrotechnik.ru/images/temu_clip_image006_0000.gif"/>
          <p:cNvPicPr/>
          <p:nvPr/>
        </p:nvPicPr>
        <p:blipFill>
          <a:blip r:embed="rId7"/>
          <a:srcRect/>
          <a:stretch>
            <a:fillRect/>
          </a:stretch>
        </p:blipFill>
        <p:spPr bwMode="auto">
          <a:xfrm>
            <a:off x="6375375" y="4653825"/>
            <a:ext cx="714380" cy="500066"/>
          </a:xfrm>
          <a:prstGeom prst="rect">
            <a:avLst/>
          </a:prstGeom>
          <a:noFill/>
          <a:ln w="9525">
            <a:noFill/>
            <a:miter lim="800000"/>
            <a:headEnd/>
            <a:tailEnd/>
          </a:ln>
        </p:spPr>
      </p:pic>
      <p:pic>
        <p:nvPicPr>
          <p:cNvPr id="9" name="Рисунок 8" descr="http://www.hidrotechnik.ru/images/temu_clip_image008_0000.gif"/>
          <p:cNvPicPr/>
          <p:nvPr/>
        </p:nvPicPr>
        <p:blipFill>
          <a:blip r:embed="rId8"/>
          <a:srcRect/>
          <a:stretch>
            <a:fillRect/>
          </a:stretch>
        </p:blipFill>
        <p:spPr bwMode="auto">
          <a:xfrm>
            <a:off x="7741410" y="4665886"/>
            <a:ext cx="928694" cy="50006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p:cNvSpPr/>
          <p:nvPr/>
        </p:nvSpPr>
        <p:spPr>
          <a:xfrm>
            <a:off x="5715008" y="0"/>
            <a:ext cx="3428992" cy="3539430"/>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Дополнительные схемы движения скреперов: </a:t>
            </a:r>
          </a:p>
          <a:p>
            <a:r>
              <a:rPr lang="ru-RU" sz="1600" b="1" dirty="0" smtClean="0">
                <a:solidFill>
                  <a:srgbClr val="002060"/>
                </a:solidFill>
                <a:latin typeface="Times New Roman" pitchFamily="18" charset="0"/>
                <a:cs typeface="Times New Roman" pitchFamily="18" charset="0"/>
              </a:rPr>
              <a:t>а – по эллипсу при поперечной разработке ;</a:t>
            </a:r>
          </a:p>
          <a:p>
            <a:r>
              <a:rPr lang="ru-RU" sz="1600" b="1" dirty="0" smtClean="0">
                <a:solidFill>
                  <a:srgbClr val="002060"/>
                </a:solidFill>
                <a:latin typeface="Times New Roman" pitchFamily="18" charset="0"/>
                <a:cs typeface="Times New Roman" pitchFamily="18" charset="0"/>
              </a:rPr>
              <a:t>б – то же, при продольной разработке;</a:t>
            </a:r>
          </a:p>
          <a:p>
            <a:r>
              <a:rPr lang="ru-RU" sz="1600" b="1" dirty="0" smtClean="0">
                <a:solidFill>
                  <a:srgbClr val="002060"/>
                </a:solidFill>
                <a:latin typeface="Times New Roman" pitchFamily="18" charset="0"/>
                <a:cs typeface="Times New Roman" pitchFamily="18" charset="0"/>
              </a:rPr>
              <a:t>в – по восьмерке;</a:t>
            </a:r>
          </a:p>
          <a:p>
            <a:r>
              <a:rPr lang="ru-RU" sz="1600" b="1" dirty="0" smtClean="0">
                <a:solidFill>
                  <a:srgbClr val="002060"/>
                </a:solidFill>
                <a:latin typeface="Times New Roman" pitchFamily="18" charset="0"/>
                <a:cs typeface="Times New Roman" pitchFamily="18" charset="0"/>
              </a:rPr>
              <a:t>г – по зигзагу;</a:t>
            </a:r>
          </a:p>
          <a:p>
            <a:r>
              <a:rPr lang="ru-RU" sz="1600" b="1" dirty="0" smtClean="0">
                <a:solidFill>
                  <a:srgbClr val="002060"/>
                </a:solidFill>
                <a:latin typeface="Times New Roman" pitchFamily="18" charset="0"/>
                <a:cs typeface="Times New Roman" pitchFamily="18" charset="0"/>
              </a:rPr>
              <a:t>д – при разработке двух насыпей из одной выемки;</a:t>
            </a:r>
          </a:p>
          <a:p>
            <a:r>
              <a:rPr lang="ru-RU" sz="1600" b="1" i="1" dirty="0" smtClean="0">
                <a:solidFill>
                  <a:srgbClr val="002060"/>
                </a:solidFill>
                <a:latin typeface="Times New Roman" pitchFamily="18" charset="0"/>
                <a:cs typeface="Times New Roman" pitchFamily="18" charset="0"/>
              </a:rPr>
              <a:t>е – </a:t>
            </a:r>
            <a:r>
              <a:rPr lang="ru-RU" sz="1600" b="1" dirty="0" smtClean="0">
                <a:solidFill>
                  <a:srgbClr val="002060"/>
                </a:solidFill>
                <a:latin typeface="Times New Roman" pitchFamily="18" charset="0"/>
                <a:cs typeface="Times New Roman" pitchFamily="18" charset="0"/>
              </a:rPr>
              <a:t>при  разработке одной насыпи из двух  выемок .</a:t>
            </a:r>
          </a:p>
          <a:p>
            <a:r>
              <a:rPr lang="ru-RU" sz="1600" b="1" dirty="0" smtClean="0">
                <a:solidFill>
                  <a:srgbClr val="002060"/>
                </a:solidFill>
                <a:latin typeface="Times New Roman" pitchFamily="18" charset="0"/>
                <a:cs typeface="Times New Roman" pitchFamily="18" charset="0"/>
              </a:rPr>
              <a:t>1 – место  набора;</a:t>
            </a:r>
          </a:p>
          <a:p>
            <a:r>
              <a:rPr lang="ru-RU" sz="1600" b="1" dirty="0" smtClean="0">
                <a:solidFill>
                  <a:srgbClr val="002060"/>
                </a:solidFill>
                <a:latin typeface="Times New Roman" pitchFamily="18" charset="0"/>
                <a:cs typeface="Times New Roman" pitchFamily="18" charset="0"/>
              </a:rPr>
              <a:t>2 </a:t>
            </a:r>
            <a:r>
              <a:rPr lang="ru-RU" sz="1600" b="1" i="1" dirty="0" smtClean="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место разгрузки.</a:t>
            </a:r>
            <a:endParaRPr lang="ru-RU" sz="1600" b="1" dirty="0">
              <a:solidFill>
                <a:srgbClr val="002060"/>
              </a:solidFill>
              <a:latin typeface="Times New Roman" pitchFamily="18" charset="0"/>
              <a:cs typeface="Times New Roman" pitchFamily="18" charset="0"/>
            </a:endParaRPr>
          </a:p>
        </p:txBody>
      </p:sp>
      <p:pic>
        <p:nvPicPr>
          <p:cNvPr id="2067" name="Picture 19" descr="C:\Documents and Settings\AGoltsev\Рабочий стол\Без имени-15копирование.jpg"/>
          <p:cNvPicPr>
            <a:picLocks noChangeAspect="1" noChangeArrowheads="1"/>
          </p:cNvPicPr>
          <p:nvPr/>
        </p:nvPicPr>
        <p:blipFill>
          <a:blip r:embed="rId2"/>
          <a:srcRect/>
          <a:stretch>
            <a:fillRect/>
          </a:stretch>
        </p:blipFill>
        <p:spPr bwMode="auto">
          <a:xfrm>
            <a:off x="-1" y="0"/>
            <a:ext cx="5688939" cy="6858000"/>
          </a:xfrm>
          <a:prstGeom prst="rect">
            <a:avLst/>
          </a:prstGeom>
          <a:noFill/>
          <a:ln w="9525">
            <a:solidFill>
              <a:schemeClr val="tx1"/>
            </a:solidFill>
          </a:ln>
        </p:spPr>
      </p:pic>
      <p:pic>
        <p:nvPicPr>
          <p:cNvPr id="26" name="Picture 2"/>
          <p:cNvPicPr>
            <a:picLocks noChangeAspect="1" noChangeArrowheads="1"/>
          </p:cNvPicPr>
          <p:nvPr/>
        </p:nvPicPr>
        <p:blipFill>
          <a:blip r:embed="rId3"/>
          <a:srcRect/>
          <a:stretch>
            <a:fillRect/>
          </a:stretch>
        </p:blipFill>
        <p:spPr bwMode="auto">
          <a:xfrm>
            <a:off x="5715008" y="3714752"/>
            <a:ext cx="3428992" cy="1876902"/>
          </a:xfrm>
          <a:prstGeom prst="rect">
            <a:avLst/>
          </a:prstGeom>
          <a:noFill/>
          <a:ln w="9525">
            <a:solidFill>
              <a:schemeClr val="tx1"/>
            </a:solidFill>
            <a:miter lim="800000"/>
            <a:headEnd/>
            <a:tailEnd/>
          </a:ln>
          <a:effectLst/>
        </p:spPr>
      </p:pic>
      <p:sp>
        <p:nvSpPr>
          <p:cNvPr id="27" name="Прямоугольник 26"/>
          <p:cNvSpPr/>
          <p:nvPr/>
        </p:nvSpPr>
        <p:spPr>
          <a:xfrm>
            <a:off x="5786446" y="5715016"/>
            <a:ext cx="3357554" cy="584775"/>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Самоходный одномоторный скрепер</a:t>
            </a:r>
            <a:endParaRPr lang="ru-RU" sz="16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6771084"/>
          </a:xfrm>
          <a:prstGeom prst="rect">
            <a:avLst/>
          </a:prstGeom>
        </p:spPr>
        <p:txBody>
          <a:bodyPr wrap="square">
            <a:spAutoFit/>
          </a:bodyPr>
          <a:lstStyle/>
          <a:p>
            <a:pPr algn="ctr"/>
            <a:r>
              <a:rPr lang="ru-RU" b="1" dirty="0" smtClean="0">
                <a:solidFill>
                  <a:srgbClr val="FF0000"/>
                </a:solidFill>
                <a:latin typeface="Times New Roman" pitchFamily="18" charset="0"/>
                <a:cs typeface="Times New Roman" pitchFamily="18" charset="0"/>
              </a:rPr>
              <a:t>РАЗРАБОТКА ГРУНТА БУЛЬДОЗЕРАМИ</a:t>
            </a:r>
          </a:p>
          <a:p>
            <a:pPr algn="just"/>
            <a:r>
              <a:rPr lang="ru-RU" sz="1600" b="1" dirty="0" smtClean="0">
                <a:latin typeface="Times New Roman" pitchFamily="18" charset="0"/>
                <a:cs typeface="Times New Roman" pitchFamily="18" charset="0"/>
              </a:rPr>
              <a:t>     Основным назначением бульдозеров является послойная разработка грунта и транспортировка его на сравнительно небольшие расстояния. По опыту строительства характер распределения дальности транспортировки грунта имеет вид, представленный на </a:t>
            </a:r>
            <a:r>
              <a:rPr lang="ru-RU" sz="1600" b="1" dirty="0" smtClean="0">
                <a:solidFill>
                  <a:srgbClr val="FF0000"/>
                </a:solidFill>
                <a:latin typeface="Times New Roman" pitchFamily="18" charset="0"/>
                <a:cs typeface="Times New Roman" pitchFamily="18" charset="0"/>
              </a:rPr>
              <a:t>рис. 8 </a:t>
            </a:r>
            <a:r>
              <a:rPr lang="ru-RU" sz="1600" b="1" dirty="0" smtClean="0">
                <a:latin typeface="Times New Roman" pitchFamily="18" charset="0"/>
                <a:cs typeface="Times New Roman" pitchFamily="18" charset="0"/>
              </a:rPr>
              <a:t>(пунктирная линия— данные экспериментов, сплошная —обобщенные данные).</a:t>
            </a:r>
          </a:p>
          <a:p>
            <a:pPr algn="just"/>
            <a:r>
              <a:rPr lang="ru-RU" sz="1600" b="1" dirty="0" smtClean="0">
                <a:solidFill>
                  <a:srgbClr val="C00000"/>
                </a:solidFill>
                <a:latin typeface="Times New Roman" pitchFamily="18" charset="0"/>
                <a:cs typeface="Times New Roman" pitchFamily="18" charset="0"/>
              </a:rPr>
              <a:t>     Бульдозеры применяют:</a:t>
            </a:r>
          </a:p>
          <a:p>
            <a:pPr algn="just">
              <a:buFont typeface="Arial" pitchFamily="34" charset="0"/>
              <a:buChar char="•"/>
            </a:pPr>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для снятия плодородного поверхностного слоя грунта при подготовке площадок;</a:t>
            </a:r>
          </a:p>
          <a:p>
            <a:pPr algn="just">
              <a:buFont typeface="Arial" pitchFamily="34" charset="0"/>
              <a:buChar char="•"/>
            </a:pPr>
            <a:r>
              <a:rPr lang="ru-RU" sz="1600" b="1" dirty="0" smtClean="0">
                <a:solidFill>
                  <a:srgbClr val="0070C0"/>
                </a:solidFill>
                <a:latin typeface="Times New Roman" pitchFamily="18" charset="0"/>
                <a:cs typeface="Times New Roman" pitchFamily="18" charset="0"/>
              </a:rPr>
              <a:t> для перемещения грунта в зону действия рабочего оборудования одноковшового экскаватора для погрузки его в транспортное средство или отсыпки в отвал;</a:t>
            </a:r>
          </a:p>
          <a:p>
            <a:pPr algn="just">
              <a:buFont typeface="Arial" pitchFamily="34" charset="0"/>
              <a:buChar char="•"/>
            </a:pPr>
            <a:r>
              <a:rPr lang="ru-RU" sz="1600" b="1" dirty="0" smtClean="0">
                <a:solidFill>
                  <a:srgbClr val="0070C0"/>
                </a:solidFill>
                <a:latin typeface="Times New Roman" pitchFamily="18" charset="0"/>
                <a:cs typeface="Times New Roman" pitchFamily="18" charset="0"/>
              </a:rPr>
              <a:t> для разработки неглубоких каналов (</a:t>
            </a:r>
            <a:r>
              <a:rPr lang="ru-RU" sz="1600" b="1" dirty="0" smtClean="0">
                <a:solidFill>
                  <a:srgbClr val="C00000"/>
                </a:solidFill>
                <a:latin typeface="Times New Roman" pitchFamily="18" charset="0"/>
                <a:cs typeface="Times New Roman" pitchFamily="18" charset="0"/>
              </a:rPr>
              <a:t>рис. 9</a:t>
            </a:r>
            <a:r>
              <a:rPr lang="ru-RU" sz="1600" b="1" dirty="0" smtClean="0">
                <a:solidFill>
                  <a:srgbClr val="0070C0"/>
                </a:solidFill>
                <a:latin typeface="Times New Roman" pitchFamily="18" charset="0"/>
                <a:cs typeface="Times New Roman" pitchFamily="18" charset="0"/>
              </a:rPr>
              <a:t>) с транспортированием грунта в отвалы, для зачистки пологих откосов;</a:t>
            </a:r>
          </a:p>
          <a:p>
            <a:pPr algn="just">
              <a:buFont typeface="Arial" pitchFamily="34" charset="0"/>
              <a:buChar char="•"/>
            </a:pPr>
            <a:r>
              <a:rPr lang="ru-RU" sz="1600" b="1" dirty="0" smtClean="0">
                <a:solidFill>
                  <a:srgbClr val="0070C0"/>
                </a:solidFill>
                <a:latin typeface="Times New Roman" pitchFamily="18" charset="0"/>
                <a:cs typeface="Times New Roman" pitchFamily="18" charset="0"/>
              </a:rPr>
              <a:t> при сооружении насыпей из резервов;</a:t>
            </a:r>
          </a:p>
          <a:p>
            <a:pPr algn="just">
              <a:buFont typeface="Arial" pitchFamily="34" charset="0"/>
              <a:buChar char="•"/>
            </a:pPr>
            <a:r>
              <a:rPr lang="ru-RU" sz="1600" b="1" dirty="0" smtClean="0">
                <a:solidFill>
                  <a:srgbClr val="0070C0"/>
                </a:solidFill>
                <a:latin typeface="Times New Roman" pitchFamily="18" charset="0"/>
                <a:cs typeface="Times New Roman" pitchFamily="18" charset="0"/>
              </a:rPr>
              <a:t> на планировочных работах при зачистке оснований под фундаменты зданий и сооружений и планировке площадей в трасс;</a:t>
            </a:r>
          </a:p>
          <a:p>
            <a:pPr algn="just">
              <a:buFont typeface="Arial" pitchFamily="34" charset="0"/>
              <a:buChar char="•"/>
            </a:pPr>
            <a:r>
              <a:rPr lang="ru-RU" sz="1600" b="1" dirty="0" smtClean="0">
                <a:solidFill>
                  <a:srgbClr val="0070C0"/>
                </a:solidFill>
                <a:latin typeface="Times New Roman" pitchFamily="18" charset="0"/>
                <a:cs typeface="Times New Roman" pitchFamily="18" charset="0"/>
              </a:rPr>
              <a:t> при устройстве и содержании в исправности подъездных дорог, устройстве въездов на насыпи и выездов из выемок;</a:t>
            </a:r>
          </a:p>
          <a:p>
            <a:pPr algn="just">
              <a:buFont typeface="Arial" pitchFamily="34" charset="0"/>
              <a:buChar char="•"/>
            </a:pPr>
            <a:r>
              <a:rPr lang="ru-RU" sz="1600" b="1" dirty="0" smtClean="0">
                <a:solidFill>
                  <a:srgbClr val="0070C0"/>
                </a:solidFill>
                <a:latin typeface="Times New Roman" pitchFamily="18" charset="0"/>
                <a:cs typeface="Times New Roman" pitchFamily="18" charset="0"/>
              </a:rPr>
              <a:t> при разработке грунта на косогорах;</a:t>
            </a:r>
          </a:p>
          <a:p>
            <a:pPr algn="just">
              <a:buFont typeface="Arial" pitchFamily="34" charset="0"/>
              <a:buChar char="•"/>
            </a:pPr>
            <a:r>
              <a:rPr lang="ru-RU" sz="1600" dirty="0" smtClean="0">
                <a:solidFill>
                  <a:srgbClr val="0070C0"/>
                </a:solidFill>
              </a:rPr>
              <a:t> </a:t>
            </a:r>
            <a:r>
              <a:rPr lang="ru-RU" sz="1600" b="1" dirty="0" smtClean="0">
                <a:solidFill>
                  <a:srgbClr val="0070C0"/>
                </a:solidFill>
                <a:latin typeface="Times New Roman" pitchFamily="18" charset="0"/>
                <a:cs typeface="Times New Roman" pitchFamily="18" charset="0"/>
              </a:rPr>
              <a:t>при обратной засыпке траншей, фундаментов зданий и сооружений;</a:t>
            </a:r>
          </a:p>
          <a:p>
            <a:pPr algn="just">
              <a:buFont typeface="Arial" pitchFamily="34" charset="0"/>
              <a:buChar char="•"/>
            </a:pPr>
            <a:r>
              <a:rPr lang="ru-RU" sz="1600" b="1" dirty="0" smtClean="0">
                <a:solidFill>
                  <a:srgbClr val="0070C0"/>
                </a:solidFill>
                <a:latin typeface="Times New Roman" pitchFamily="18" charset="0"/>
                <a:cs typeface="Times New Roman" pitchFamily="18" charset="0"/>
              </a:rPr>
              <a:t> при разравнивании грунта на отвалах;</a:t>
            </a:r>
          </a:p>
          <a:p>
            <a:pPr algn="just">
              <a:buFont typeface="Arial" pitchFamily="34" charset="0"/>
              <a:buChar char="•"/>
            </a:pPr>
            <a:r>
              <a:rPr lang="ru-RU" sz="1600" b="1" dirty="0" smtClean="0">
                <a:solidFill>
                  <a:srgbClr val="0070C0"/>
                </a:solidFill>
                <a:latin typeface="Times New Roman" pitchFamily="18" charset="0"/>
                <a:cs typeface="Times New Roman" pitchFamily="18" charset="0"/>
              </a:rPr>
              <a:t> при погрузке грунта с помощью стационарных и пере­движных эстакад.</a:t>
            </a:r>
          </a:p>
          <a:p>
            <a:pPr algn="just"/>
            <a:r>
              <a:rPr lang="ru-RU" sz="1600" b="1" dirty="0" smtClean="0">
                <a:latin typeface="Times New Roman" pitchFamily="18" charset="0"/>
                <a:cs typeface="Times New Roman" pitchFamily="18" charset="0"/>
              </a:rPr>
              <a:t>     Область применения бульдозеров может быть значительно расширена путем незначительных конструктивных изменений бульдозерного оборудования. Бульдозеры широко используют также и для перемещения грунта, предварительно разработанного другими землеройными машинами: </a:t>
            </a:r>
            <a:r>
              <a:rPr lang="ru-RU" sz="1600" b="1" dirty="0" smtClean="0">
                <a:solidFill>
                  <a:srgbClr val="0070C0"/>
                </a:solidFill>
                <a:latin typeface="Times New Roman" pitchFamily="18" charset="0"/>
                <a:cs typeface="Times New Roman" pitchFamily="18" charset="0"/>
              </a:rPr>
              <a:t>экскаваторами,   грейдерами,   скреперами.</a:t>
            </a:r>
          </a:p>
          <a:p>
            <a:pPr algn="just"/>
            <a:r>
              <a:rPr lang="ru-RU" sz="1600" b="1" dirty="0" smtClean="0">
                <a:latin typeface="Times New Roman" pitchFamily="18" charset="0"/>
                <a:cs typeface="Times New Roman" pitchFamily="18" charset="0"/>
              </a:rPr>
              <a:t>     Бульдозерами также окучивают грунты, выполняют обратную засыпку траншей и пазух котлованов, зачищают дно котлованов после экскаваторных работ, разравнивают и планируют грунт.</a:t>
            </a:r>
            <a:endParaRPr lang="ru-RU" sz="1600" b="1" dirty="0" smtClean="0">
              <a:solidFill>
                <a:srgbClr val="0070C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2458" y="764704"/>
            <a:ext cx="9042536" cy="5985385"/>
          </a:xfrm>
          <a:prstGeom prst="rect">
            <a:avLst/>
          </a:prstGeom>
          <a:ln>
            <a:solidFill>
              <a:schemeClr val="tx1"/>
            </a:solidFill>
          </a:ln>
        </p:spPr>
      </p:pic>
      <p:sp>
        <p:nvSpPr>
          <p:cNvPr id="5" name="Прямоугольник 4"/>
          <p:cNvSpPr/>
          <p:nvPr/>
        </p:nvSpPr>
        <p:spPr>
          <a:xfrm>
            <a:off x="1835696" y="188640"/>
            <a:ext cx="4611647" cy="369332"/>
          </a:xfrm>
          <a:prstGeom prst="rect">
            <a:avLst/>
          </a:prstGeom>
        </p:spPr>
        <p:txBody>
          <a:bodyPr wrap="none">
            <a:spAutoFit/>
          </a:bodyPr>
          <a:lstStyle/>
          <a:p>
            <a:r>
              <a:rPr lang="ru-RU" b="1" dirty="0">
                <a:latin typeface="Times New Roman" panose="02020603050405020304" pitchFamily="18" charset="0"/>
                <a:ea typeface="Times New Roman" panose="02020603050405020304" pitchFamily="18" charset="0"/>
              </a:rPr>
              <a:t>РАЗРАБОТКА ГРУНТА БУЛЬДОЗЕРАМИ</a:t>
            </a:r>
            <a:endParaRPr lang="ru-RU" dirty="0"/>
          </a:p>
        </p:txBody>
      </p:sp>
    </p:spTree>
    <p:extLst>
      <p:ext uri="{BB962C8B-B14F-4D97-AF65-F5344CB8AC3E}">
        <p14:creationId xmlns:p14="http://schemas.microsoft.com/office/powerpoint/2010/main" val="714666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www.bull-dozer.biz/zadmin_data/car.preview/38059.jpg">
            <a:hlinkClick r:id="rId2"/>
          </p:cNvPr>
          <p:cNvPicPr/>
          <p:nvPr/>
        </p:nvPicPr>
        <p:blipFill>
          <a:blip r:embed="rId3"/>
          <a:srcRect/>
          <a:stretch>
            <a:fillRect/>
          </a:stretch>
        </p:blipFill>
        <p:spPr bwMode="auto">
          <a:xfrm>
            <a:off x="0" y="0"/>
            <a:ext cx="2714612" cy="2071678"/>
          </a:xfrm>
          <a:prstGeom prst="rect">
            <a:avLst/>
          </a:prstGeom>
          <a:noFill/>
          <a:ln w="9525">
            <a:solidFill>
              <a:schemeClr val="tx1"/>
            </a:solidFill>
            <a:miter lim="800000"/>
            <a:headEnd/>
            <a:tailEnd/>
          </a:ln>
        </p:spPr>
      </p:pic>
      <p:pic>
        <p:nvPicPr>
          <p:cNvPr id="5" name="Рисунок 4" descr="http://www.bull-dozer.biz/zadmin_data/car.preview/38047.jpg">
            <a:hlinkClick r:id="rId4"/>
          </p:cNvPr>
          <p:cNvPicPr/>
          <p:nvPr/>
        </p:nvPicPr>
        <p:blipFill>
          <a:blip r:embed="rId5"/>
          <a:srcRect/>
          <a:stretch>
            <a:fillRect/>
          </a:stretch>
        </p:blipFill>
        <p:spPr bwMode="auto">
          <a:xfrm>
            <a:off x="5929322" y="0"/>
            <a:ext cx="3214678" cy="2071678"/>
          </a:xfrm>
          <a:prstGeom prst="rect">
            <a:avLst/>
          </a:prstGeom>
          <a:noFill/>
          <a:ln w="9525">
            <a:solidFill>
              <a:schemeClr val="tx1"/>
            </a:solidFill>
            <a:miter lim="800000"/>
            <a:headEnd/>
            <a:tailEnd/>
          </a:ln>
        </p:spPr>
      </p:pic>
      <p:pic>
        <p:nvPicPr>
          <p:cNvPr id="6" name="Рисунок 5" descr="Трактор гусеничный Агромаш 90ТГ (ДТ-75)">
            <a:hlinkClick r:id="rId6"/>
          </p:cNvPr>
          <p:cNvPicPr/>
          <p:nvPr/>
        </p:nvPicPr>
        <p:blipFill>
          <a:blip r:embed="rId7"/>
          <a:srcRect/>
          <a:stretch>
            <a:fillRect/>
          </a:stretch>
        </p:blipFill>
        <p:spPr bwMode="auto">
          <a:xfrm>
            <a:off x="2714612" y="0"/>
            <a:ext cx="3214710" cy="2071678"/>
          </a:xfrm>
          <a:prstGeom prst="rect">
            <a:avLst/>
          </a:prstGeom>
          <a:noFill/>
          <a:ln w="9525">
            <a:solidFill>
              <a:schemeClr val="tx1"/>
            </a:solidFill>
            <a:miter lim="800000"/>
            <a:headEnd/>
            <a:tailEnd/>
          </a:ln>
        </p:spPr>
      </p:pic>
      <p:pic>
        <p:nvPicPr>
          <p:cNvPr id="9" name="Рисунок 8" descr="Продажа Бульдозеров Б10М2">
            <a:hlinkClick r:id="rId8"/>
          </p:cNvPr>
          <p:cNvPicPr/>
          <p:nvPr/>
        </p:nvPicPr>
        <p:blipFill>
          <a:blip r:embed="rId9"/>
          <a:srcRect/>
          <a:stretch>
            <a:fillRect/>
          </a:stretch>
        </p:blipFill>
        <p:spPr bwMode="auto">
          <a:xfrm>
            <a:off x="2928926" y="5143512"/>
            <a:ext cx="3071834" cy="1714488"/>
          </a:xfrm>
          <a:prstGeom prst="rect">
            <a:avLst/>
          </a:prstGeom>
          <a:noFill/>
          <a:ln w="9525">
            <a:solidFill>
              <a:schemeClr val="tx1"/>
            </a:solidFill>
            <a:miter lim="800000"/>
            <a:headEnd/>
            <a:tailEnd/>
          </a:ln>
        </p:spPr>
      </p:pic>
      <p:pic>
        <p:nvPicPr>
          <p:cNvPr id="10" name="Рисунок 9" descr="Продажа болотоходных бульдозеров Б10МБ ">
            <a:hlinkClick r:id="rId10"/>
          </p:cNvPr>
          <p:cNvPicPr/>
          <p:nvPr/>
        </p:nvPicPr>
        <p:blipFill>
          <a:blip r:embed="rId11"/>
          <a:srcRect/>
          <a:stretch>
            <a:fillRect/>
          </a:stretch>
        </p:blipFill>
        <p:spPr bwMode="auto">
          <a:xfrm>
            <a:off x="0" y="2428868"/>
            <a:ext cx="2857488" cy="2000264"/>
          </a:xfrm>
          <a:prstGeom prst="rect">
            <a:avLst/>
          </a:prstGeom>
          <a:noFill/>
          <a:ln w="9525">
            <a:solidFill>
              <a:schemeClr val="tx1"/>
            </a:solidFill>
            <a:miter lim="800000"/>
            <a:headEnd/>
            <a:tailEnd/>
          </a:ln>
        </p:spPr>
      </p:pic>
      <p:pic>
        <p:nvPicPr>
          <p:cNvPr id="11" name="Рисунок 10" descr="Бульдозер Б10М с тяговой лебедкой">
            <a:hlinkClick r:id="rId12"/>
          </p:cNvPr>
          <p:cNvPicPr/>
          <p:nvPr/>
        </p:nvPicPr>
        <p:blipFill>
          <a:blip r:embed="rId13"/>
          <a:srcRect/>
          <a:stretch>
            <a:fillRect/>
          </a:stretch>
        </p:blipFill>
        <p:spPr bwMode="auto">
          <a:xfrm>
            <a:off x="0" y="5143513"/>
            <a:ext cx="2928926" cy="1714488"/>
          </a:xfrm>
          <a:prstGeom prst="rect">
            <a:avLst/>
          </a:prstGeom>
          <a:noFill/>
          <a:ln w="9525">
            <a:solidFill>
              <a:schemeClr val="tx1"/>
            </a:solidFill>
            <a:miter lim="800000"/>
            <a:headEnd/>
            <a:tailEnd/>
          </a:ln>
        </p:spPr>
      </p:pic>
      <p:pic>
        <p:nvPicPr>
          <p:cNvPr id="12" name="Рисунок 11" descr="Бульдозерно-рыхлительный агрегат ДЭТ-250М2">
            <a:hlinkClick r:id="rId14"/>
          </p:cNvPr>
          <p:cNvPicPr/>
          <p:nvPr/>
        </p:nvPicPr>
        <p:blipFill>
          <a:blip r:embed="rId15"/>
          <a:srcRect/>
          <a:stretch>
            <a:fillRect/>
          </a:stretch>
        </p:blipFill>
        <p:spPr bwMode="auto">
          <a:xfrm>
            <a:off x="6000760" y="5143512"/>
            <a:ext cx="3143240" cy="1714488"/>
          </a:xfrm>
          <a:prstGeom prst="rect">
            <a:avLst/>
          </a:prstGeom>
          <a:noFill/>
          <a:ln w="9525">
            <a:solidFill>
              <a:schemeClr val="tx1"/>
            </a:solidFill>
            <a:miter lim="800000"/>
            <a:headEnd/>
            <a:tailEnd/>
          </a:ln>
        </p:spPr>
      </p:pic>
      <p:pic>
        <p:nvPicPr>
          <p:cNvPr id="2050" name="Picture 2"/>
          <p:cNvPicPr>
            <a:picLocks noChangeAspect="1" noChangeArrowheads="1"/>
          </p:cNvPicPr>
          <p:nvPr/>
        </p:nvPicPr>
        <p:blipFill>
          <a:blip r:embed="rId16"/>
          <a:srcRect/>
          <a:stretch>
            <a:fillRect/>
          </a:stretch>
        </p:blipFill>
        <p:spPr bwMode="auto">
          <a:xfrm>
            <a:off x="6286512" y="2428868"/>
            <a:ext cx="2857488" cy="2000264"/>
          </a:xfrm>
          <a:prstGeom prst="rect">
            <a:avLst/>
          </a:prstGeom>
          <a:noFill/>
          <a:ln w="9525">
            <a:solidFill>
              <a:schemeClr val="tx1"/>
            </a:solidFill>
            <a:miter lim="800000"/>
            <a:headEnd/>
            <a:tailEnd/>
          </a:ln>
          <a:effectLst/>
        </p:spPr>
      </p:pic>
      <p:pic>
        <p:nvPicPr>
          <p:cNvPr id="2051" name="Picture 3"/>
          <p:cNvPicPr>
            <a:picLocks noChangeAspect="1" noChangeArrowheads="1"/>
          </p:cNvPicPr>
          <p:nvPr/>
        </p:nvPicPr>
        <p:blipFill>
          <a:blip r:embed="rId17"/>
          <a:srcRect/>
          <a:stretch>
            <a:fillRect/>
          </a:stretch>
        </p:blipFill>
        <p:spPr bwMode="auto">
          <a:xfrm>
            <a:off x="2857488" y="2428869"/>
            <a:ext cx="3391982" cy="2000264"/>
          </a:xfrm>
          <a:prstGeom prst="rect">
            <a:avLst/>
          </a:prstGeom>
          <a:noFill/>
          <a:ln w="9525">
            <a:solidFill>
              <a:schemeClr val="tx1"/>
            </a:solidFill>
            <a:miter lim="800000"/>
            <a:headEnd/>
            <a:tailEnd/>
          </a:ln>
          <a:effectLst/>
        </p:spPr>
      </p:pic>
      <p:sp>
        <p:nvSpPr>
          <p:cNvPr id="13" name="Прямоугольник 12"/>
          <p:cNvSpPr/>
          <p:nvPr/>
        </p:nvSpPr>
        <p:spPr>
          <a:xfrm>
            <a:off x="0" y="2071678"/>
            <a:ext cx="9144000" cy="338554"/>
          </a:xfrm>
          <a:prstGeom prst="rect">
            <a:avLst/>
          </a:prstGeom>
          <a:ln w="9525">
            <a:solidFill>
              <a:schemeClr val="tx1"/>
            </a:solidFill>
          </a:ln>
        </p:spPr>
        <p:txBody>
          <a:bodyPr wrap="square">
            <a:spAutoFit/>
          </a:bodyPr>
          <a:lstStyle/>
          <a:p>
            <a:pPr algn="ctr"/>
            <a:r>
              <a:rPr lang="ru-RU" sz="1600" b="1" spc="-15" dirty="0" smtClean="0">
                <a:solidFill>
                  <a:srgbClr val="FF0000"/>
                </a:solidFill>
                <a:latin typeface="Times New Roman"/>
                <a:ea typeface="Times New Roman"/>
              </a:rPr>
              <a:t>Бульдозеры                                     средней                                            мощности</a:t>
            </a:r>
            <a:endParaRPr lang="ru-RU" sz="1600" dirty="0">
              <a:solidFill>
                <a:srgbClr val="FF0000"/>
              </a:solidFill>
              <a:latin typeface="Times New Roman"/>
              <a:ea typeface="Times New Roman"/>
            </a:endParaRPr>
          </a:p>
        </p:txBody>
      </p:sp>
      <p:sp>
        <p:nvSpPr>
          <p:cNvPr id="14" name="Прямоугольник 13"/>
          <p:cNvSpPr/>
          <p:nvPr/>
        </p:nvSpPr>
        <p:spPr>
          <a:xfrm>
            <a:off x="0" y="4429132"/>
            <a:ext cx="2857488" cy="338554"/>
          </a:xfrm>
          <a:prstGeom prst="rect">
            <a:avLst/>
          </a:prstGeom>
          <a:ln w="9525">
            <a:solidFill>
              <a:schemeClr val="tx1"/>
            </a:solidFill>
          </a:ln>
        </p:spPr>
        <p:txBody>
          <a:bodyPr wrap="square">
            <a:spAutoFit/>
          </a:bodyPr>
          <a:lstStyle/>
          <a:p>
            <a:pPr algn="ctr"/>
            <a:r>
              <a:rPr lang="ru-RU" sz="1600" b="1" spc="-15" dirty="0" smtClean="0">
                <a:solidFill>
                  <a:srgbClr val="FF0000"/>
                </a:solidFill>
                <a:latin typeface="Times New Roman"/>
                <a:ea typeface="Times New Roman"/>
              </a:rPr>
              <a:t>Бульдозер        тяжелый</a:t>
            </a:r>
            <a:endParaRPr lang="ru-RU" sz="1600" dirty="0">
              <a:solidFill>
                <a:srgbClr val="FF0000"/>
              </a:solidFill>
              <a:latin typeface="Times New Roman"/>
              <a:ea typeface="Times New Roman"/>
            </a:endParaRPr>
          </a:p>
        </p:txBody>
      </p:sp>
      <p:sp>
        <p:nvSpPr>
          <p:cNvPr id="15" name="Прямоугольник 14"/>
          <p:cNvSpPr/>
          <p:nvPr/>
        </p:nvSpPr>
        <p:spPr>
          <a:xfrm>
            <a:off x="2857488" y="4429132"/>
            <a:ext cx="6286512" cy="338554"/>
          </a:xfrm>
          <a:prstGeom prst="rect">
            <a:avLst/>
          </a:prstGeom>
          <a:ln w="9525">
            <a:solidFill>
              <a:schemeClr val="tx1"/>
            </a:solidFill>
          </a:ln>
        </p:spPr>
        <p:txBody>
          <a:bodyPr wrap="square">
            <a:spAutoFit/>
          </a:bodyPr>
          <a:lstStyle/>
          <a:p>
            <a:pPr algn="ctr"/>
            <a:r>
              <a:rPr lang="ru-RU" sz="1600" b="1" spc="-15" dirty="0" smtClean="0">
                <a:solidFill>
                  <a:srgbClr val="FF0000"/>
                </a:solidFill>
                <a:latin typeface="Times New Roman"/>
                <a:ea typeface="Times New Roman"/>
              </a:rPr>
              <a:t>Колесные бульдозеры</a:t>
            </a:r>
            <a:endParaRPr lang="ru-RU" sz="1600" dirty="0">
              <a:solidFill>
                <a:srgbClr val="FF0000"/>
              </a:solidFill>
              <a:latin typeface="Times New Roman"/>
              <a:ea typeface="Times New Roman"/>
            </a:endParaRPr>
          </a:p>
        </p:txBody>
      </p:sp>
      <p:sp>
        <p:nvSpPr>
          <p:cNvPr id="16" name="Прямоугольник 15"/>
          <p:cNvSpPr/>
          <p:nvPr/>
        </p:nvSpPr>
        <p:spPr>
          <a:xfrm>
            <a:off x="0" y="4786322"/>
            <a:ext cx="2928926" cy="338554"/>
          </a:xfrm>
          <a:prstGeom prst="rect">
            <a:avLst/>
          </a:prstGeom>
          <a:ln w="9525">
            <a:solidFill>
              <a:schemeClr val="tx1"/>
            </a:solidFill>
          </a:ln>
        </p:spPr>
        <p:txBody>
          <a:bodyPr wrap="square">
            <a:spAutoFit/>
          </a:bodyPr>
          <a:lstStyle/>
          <a:p>
            <a:pPr algn="ctr"/>
            <a:r>
              <a:rPr lang="ru-RU" sz="1600" b="1" spc="-15" dirty="0" smtClean="0">
                <a:solidFill>
                  <a:srgbClr val="FF0000"/>
                </a:solidFill>
                <a:latin typeface="Times New Roman"/>
                <a:ea typeface="Times New Roman"/>
              </a:rPr>
              <a:t>Бульдозер с лебедкой</a:t>
            </a:r>
            <a:endParaRPr lang="ru-RU" sz="1600" dirty="0">
              <a:solidFill>
                <a:srgbClr val="FF0000"/>
              </a:solidFill>
              <a:latin typeface="Times New Roman"/>
              <a:ea typeface="Times New Roman"/>
            </a:endParaRPr>
          </a:p>
        </p:txBody>
      </p:sp>
      <p:sp>
        <p:nvSpPr>
          <p:cNvPr id="17" name="Прямоугольник 16"/>
          <p:cNvSpPr/>
          <p:nvPr/>
        </p:nvSpPr>
        <p:spPr>
          <a:xfrm>
            <a:off x="2928926" y="4786322"/>
            <a:ext cx="6215074" cy="338554"/>
          </a:xfrm>
          <a:prstGeom prst="rect">
            <a:avLst/>
          </a:prstGeom>
          <a:ln w="9525">
            <a:solidFill>
              <a:schemeClr val="tx1"/>
            </a:solidFill>
          </a:ln>
        </p:spPr>
        <p:txBody>
          <a:bodyPr wrap="square">
            <a:spAutoFit/>
          </a:bodyPr>
          <a:lstStyle/>
          <a:p>
            <a:pPr algn="ctr"/>
            <a:r>
              <a:rPr lang="ru-RU" sz="1600" b="1" spc="-15" dirty="0" smtClean="0">
                <a:solidFill>
                  <a:srgbClr val="FF0000"/>
                </a:solidFill>
                <a:latin typeface="Times New Roman"/>
                <a:ea typeface="Times New Roman"/>
              </a:rPr>
              <a:t>Бульдозеры рыхлители</a:t>
            </a:r>
            <a:endParaRPr lang="ru-RU" sz="1600" dirty="0">
              <a:solidFill>
                <a:srgbClr val="FF0000"/>
              </a:solidFill>
              <a:latin typeface="Times New Roman"/>
              <a:ea typeface="Times New Roman"/>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643174" y="0"/>
            <a:ext cx="6500826" cy="1754326"/>
          </a:xfrm>
          <a:prstGeom prst="rect">
            <a:avLst/>
          </a:prstGeom>
        </p:spPr>
        <p:txBody>
          <a:bodyPr wrap="square">
            <a:spAutoFit/>
          </a:bodyPr>
          <a:lstStyle/>
          <a:p>
            <a:pPr algn="just"/>
            <a:r>
              <a:rPr lang="ru-RU" b="1" i="1" dirty="0" smtClean="0">
                <a:solidFill>
                  <a:srgbClr val="0070C0"/>
                </a:solidFill>
                <a:latin typeface="Times New Roman" pitchFamily="18" charset="0"/>
                <a:cs typeface="Times New Roman" pitchFamily="18" charset="0"/>
              </a:rPr>
              <a:t>     В цикл работ бульдозера входят следующие операции: с</a:t>
            </a:r>
            <a:r>
              <a:rPr lang="ru-RU" b="1" i="1" u="sng" dirty="0" smtClean="0">
                <a:solidFill>
                  <a:srgbClr val="0070C0"/>
                </a:solidFill>
                <a:latin typeface="Times New Roman" pitchFamily="18" charset="0"/>
                <a:cs typeface="Times New Roman" pitchFamily="18" charset="0"/>
              </a:rPr>
              <a:t>резание и набор грунта путем снятия стружки под уклон, перемещение грунта с надвижной его отвалом, разгрузка грунта и возвратный холостой ход</a:t>
            </a:r>
            <a:r>
              <a:rPr lang="ru-RU" b="1" u="sng" dirty="0" smtClean="0">
                <a:solidFill>
                  <a:srgbClr val="0070C0"/>
                </a:solidFill>
                <a:latin typeface="Times New Roman" pitchFamily="18" charset="0"/>
                <a:cs typeface="Times New Roman" pitchFamily="18" charset="0"/>
              </a:rPr>
              <a:t>. </a:t>
            </a:r>
          </a:p>
          <a:p>
            <a:pPr algn="just"/>
            <a:r>
              <a:rPr lang="ru-RU" b="1" dirty="0" smtClean="0">
                <a:latin typeface="Times New Roman" pitchFamily="18" charset="0"/>
                <a:cs typeface="Times New Roman" pitchFamily="18" charset="0"/>
              </a:rPr>
              <a:t>     Разработку выемок бульдозером ведут ярусами, по толщине стружки, снимаемой за одну проходку. </a:t>
            </a:r>
            <a:endParaRPr lang="ru-RU" dirty="0"/>
          </a:p>
        </p:txBody>
      </p:sp>
      <p:pic>
        <p:nvPicPr>
          <p:cNvPr id="3" name="Рисунок 2"/>
          <p:cNvPicPr/>
          <p:nvPr/>
        </p:nvPicPr>
        <p:blipFill>
          <a:blip r:embed="rId2"/>
          <a:srcRect/>
          <a:stretch>
            <a:fillRect/>
          </a:stretch>
        </p:blipFill>
        <p:spPr bwMode="auto">
          <a:xfrm>
            <a:off x="0" y="0"/>
            <a:ext cx="2714612" cy="3929090"/>
          </a:xfrm>
          <a:prstGeom prst="rect">
            <a:avLst/>
          </a:prstGeom>
          <a:noFill/>
          <a:ln w="9525">
            <a:noFill/>
            <a:miter lim="800000"/>
            <a:headEnd/>
            <a:tailEnd/>
          </a:ln>
        </p:spPr>
      </p:pic>
      <p:sp>
        <p:nvSpPr>
          <p:cNvPr id="9218"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
            </a:r>
            <a:br>
              <a:rPr kumimoji="0" lang="ru-RU" sz="1800" b="0" i="0" u="none" strike="noStrike" cap="none" normalizeH="0" baseline="0" smtClean="0">
                <a:ln>
                  <a:noFill/>
                </a:ln>
                <a:solidFill>
                  <a:schemeClr val="tx1"/>
                </a:solidFill>
                <a:effectLst/>
                <a:latin typeface="Arial" pitchFamily="34" charset="0"/>
              </a:rPr>
            </a:br>
            <a:endParaRPr kumimoji="0" lang="ru-RU" sz="1800" b="0" i="0" u="none" strike="noStrike" cap="none" normalizeH="0" baseline="0" smtClean="0">
              <a:ln>
                <a:noFill/>
              </a:ln>
              <a:solidFill>
                <a:schemeClr val="tx1"/>
              </a:solidFill>
              <a:effectLst/>
              <a:latin typeface="Arial" pitchFamily="34" charset="0"/>
            </a:endParaRPr>
          </a:p>
        </p:txBody>
      </p:sp>
      <p:sp>
        <p:nvSpPr>
          <p:cNvPr id="8" name="Прямоугольник 7"/>
          <p:cNvSpPr/>
          <p:nvPr/>
        </p:nvSpPr>
        <p:spPr>
          <a:xfrm>
            <a:off x="1" y="3857628"/>
            <a:ext cx="2571735" cy="1323439"/>
          </a:xfrm>
          <a:prstGeom prst="rect">
            <a:avLst/>
          </a:prstGeom>
          <a:ln w="9525">
            <a:noFill/>
          </a:ln>
        </p:spPr>
        <p:txBody>
          <a:bodyPr wrap="square">
            <a:spAutoFit/>
          </a:bodyPr>
          <a:lstStyle/>
          <a:p>
            <a:pPr algn="ctr"/>
            <a:r>
              <a:rPr lang="ru-RU" sz="1600" b="1" spc="-15" dirty="0" smtClean="0">
                <a:solidFill>
                  <a:srgbClr val="FF0000"/>
                </a:solidFill>
                <a:latin typeface="Times New Roman"/>
                <a:ea typeface="Times New Roman"/>
              </a:rPr>
              <a:t>Рис. 8.   </a:t>
            </a:r>
          </a:p>
          <a:p>
            <a:pPr algn="ctr"/>
            <a:r>
              <a:rPr lang="ru-RU" sz="1600" b="1" spc="-15" dirty="0" smtClean="0">
                <a:solidFill>
                  <a:srgbClr val="002060"/>
                </a:solidFill>
                <a:latin typeface="Times New Roman"/>
                <a:ea typeface="Times New Roman"/>
              </a:rPr>
              <a:t>Распределение   дальности   транс</a:t>
            </a:r>
            <a:r>
              <a:rPr lang="ru-RU" sz="1600" b="1" spc="-20" dirty="0" smtClean="0">
                <a:solidFill>
                  <a:srgbClr val="002060"/>
                </a:solidFill>
                <a:latin typeface="Times New Roman"/>
                <a:ea typeface="Times New Roman"/>
              </a:rPr>
              <a:t>портировки грунта бульдозерами</a:t>
            </a:r>
            <a:endParaRPr lang="ru-RU" sz="1600" dirty="0">
              <a:solidFill>
                <a:srgbClr val="002060"/>
              </a:solidFill>
              <a:latin typeface="Times New Roman"/>
              <a:ea typeface="Times New Roman"/>
            </a:endParaRPr>
          </a:p>
        </p:txBody>
      </p:sp>
      <p:pic>
        <p:nvPicPr>
          <p:cNvPr id="1026" name="Picture 2" descr="C:\Documents and Settings\AGoltsev\Рабочий стол\Без имени-1копирование.jpg"/>
          <p:cNvPicPr>
            <a:picLocks noChangeAspect="1" noChangeArrowheads="1"/>
          </p:cNvPicPr>
          <p:nvPr/>
        </p:nvPicPr>
        <p:blipFill>
          <a:blip r:embed="rId3"/>
          <a:srcRect/>
          <a:stretch>
            <a:fillRect/>
          </a:stretch>
        </p:blipFill>
        <p:spPr bwMode="auto">
          <a:xfrm>
            <a:off x="2643174" y="1716789"/>
            <a:ext cx="6500826" cy="3069533"/>
          </a:xfrm>
          <a:prstGeom prst="rect">
            <a:avLst/>
          </a:prstGeom>
          <a:noFill/>
          <a:ln w="9525">
            <a:solidFill>
              <a:schemeClr val="tx1"/>
            </a:solidFill>
          </a:ln>
        </p:spPr>
      </p:pic>
      <p:sp>
        <p:nvSpPr>
          <p:cNvPr id="1027"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
            </a:r>
            <a:br>
              <a:rPr kumimoji="0" lang="ru-RU" sz="1800" b="0" i="0" u="none" strike="noStrike" cap="none" normalizeH="0" baseline="0" smtClean="0">
                <a:ln>
                  <a:noFill/>
                </a:ln>
                <a:solidFill>
                  <a:schemeClr val="tx1"/>
                </a:solidFill>
                <a:effectLst/>
                <a:latin typeface="Arial" pitchFamily="34" charset="0"/>
              </a:rPr>
            </a:br>
            <a:endParaRPr kumimoji="0" lang="ru-RU" sz="1800" b="0" i="0" u="none" strike="noStrike" cap="none" normalizeH="0" baseline="0" smtClean="0">
              <a:ln>
                <a:noFill/>
              </a:ln>
              <a:solidFill>
                <a:schemeClr val="tx1"/>
              </a:solidFill>
              <a:effectLst/>
              <a:latin typeface="Arial" pitchFamily="34" charset="0"/>
            </a:endParaRPr>
          </a:p>
        </p:txBody>
      </p:sp>
      <p:sp>
        <p:nvSpPr>
          <p:cNvPr id="10" name="Прямоугольник 9"/>
          <p:cNvSpPr/>
          <p:nvPr/>
        </p:nvSpPr>
        <p:spPr>
          <a:xfrm>
            <a:off x="2643174" y="4786322"/>
            <a:ext cx="6500826" cy="584775"/>
          </a:xfrm>
          <a:prstGeom prst="rect">
            <a:avLst/>
          </a:prstGeom>
          <a:ln w="6350">
            <a:noFill/>
          </a:ln>
        </p:spPr>
        <p:txBody>
          <a:bodyPr wrap="square">
            <a:spAutoFit/>
          </a:bodyPr>
          <a:lstStyle/>
          <a:p>
            <a:pPr algn="ctr">
              <a:spcAft>
                <a:spcPts val="0"/>
              </a:spcAft>
            </a:pPr>
            <a:r>
              <a:rPr lang="ru-RU" sz="1600" b="1" spc="15" dirty="0" smtClean="0">
                <a:solidFill>
                  <a:srgbClr val="FF0000"/>
                </a:solidFill>
                <a:latin typeface="Times New Roman"/>
                <a:ea typeface="Times New Roman"/>
              </a:rPr>
              <a:t>Рис.9</a:t>
            </a:r>
            <a:r>
              <a:rPr lang="ru-RU" sz="1600" b="1" spc="15" dirty="0" smtClean="0">
                <a:solidFill>
                  <a:srgbClr val="002060"/>
                </a:solidFill>
                <a:latin typeface="Times New Roman"/>
                <a:ea typeface="Times New Roman"/>
              </a:rPr>
              <a:t>. Разработка (</a:t>
            </a:r>
            <a:r>
              <a:rPr lang="ru-RU" sz="1600" b="1" spc="15" dirty="0" smtClean="0">
                <a:solidFill>
                  <a:srgbClr val="FF0000"/>
                </a:solidFill>
                <a:latin typeface="Times New Roman"/>
                <a:ea typeface="Times New Roman"/>
              </a:rPr>
              <a:t>а</a:t>
            </a:r>
            <a:r>
              <a:rPr lang="ru-RU" sz="1600" b="1" spc="15" dirty="0" smtClean="0">
                <a:solidFill>
                  <a:srgbClr val="002060"/>
                </a:solidFill>
                <a:latin typeface="Times New Roman"/>
                <a:ea typeface="Times New Roman"/>
              </a:rPr>
              <a:t>) неглубоких кана</a:t>
            </a:r>
            <a:r>
              <a:rPr lang="ru-RU" sz="1600" b="1" dirty="0" smtClean="0">
                <a:solidFill>
                  <a:srgbClr val="002060"/>
                </a:solidFill>
                <a:latin typeface="Times New Roman"/>
                <a:ea typeface="Times New Roman"/>
              </a:rPr>
              <a:t>лов и планирование (</a:t>
            </a:r>
            <a:r>
              <a:rPr lang="ru-RU" sz="1600" b="1" dirty="0" smtClean="0">
                <a:solidFill>
                  <a:srgbClr val="FF0000"/>
                </a:solidFill>
                <a:latin typeface="Times New Roman"/>
                <a:ea typeface="Times New Roman"/>
              </a:rPr>
              <a:t>б</a:t>
            </a:r>
            <a:r>
              <a:rPr lang="ru-RU" sz="1600" b="1" dirty="0" smtClean="0">
                <a:solidFill>
                  <a:srgbClr val="002060"/>
                </a:solidFill>
                <a:latin typeface="Times New Roman"/>
                <a:ea typeface="Times New Roman"/>
              </a:rPr>
              <a:t>) откосов бульдозе</a:t>
            </a:r>
            <a:r>
              <a:rPr lang="ru-RU" sz="1600" b="1" spc="-60" dirty="0" smtClean="0">
                <a:solidFill>
                  <a:srgbClr val="002060"/>
                </a:solidFill>
                <a:latin typeface="Times New Roman"/>
                <a:ea typeface="Times New Roman"/>
              </a:rPr>
              <a:t>рами</a:t>
            </a:r>
            <a:endParaRPr lang="ru-RU" sz="1600" dirty="0">
              <a:solidFill>
                <a:srgbClr val="002060"/>
              </a:solidFill>
              <a:latin typeface="Times New Roman"/>
              <a:ea typeface="Times New Roman"/>
            </a:endParaRPr>
          </a:p>
        </p:txBody>
      </p:sp>
      <p:sp>
        <p:nvSpPr>
          <p:cNvPr id="11" name="Прямоугольник 10"/>
          <p:cNvSpPr/>
          <p:nvPr/>
        </p:nvSpPr>
        <p:spPr>
          <a:xfrm>
            <a:off x="0" y="5288340"/>
            <a:ext cx="9144000" cy="1569660"/>
          </a:xfrm>
          <a:prstGeom prst="rect">
            <a:avLst/>
          </a:prstGeom>
        </p:spPr>
        <p:txBody>
          <a:bodyPr wrap="square">
            <a:spAutoFit/>
          </a:bodyPr>
          <a:lstStyle/>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Бульдозерами планируют площадки преимущественно траншейным и послойным способами. </a:t>
            </a:r>
            <a:r>
              <a:rPr lang="ru-RU" sz="1600" b="1" dirty="0" smtClean="0">
                <a:latin typeface="Times New Roman" pitchFamily="18" charset="0"/>
                <a:cs typeface="Times New Roman" pitchFamily="18" charset="0"/>
              </a:rPr>
              <a:t>В первом случае (</a:t>
            </a:r>
            <a:r>
              <a:rPr lang="ru-RU" sz="1600" b="1" dirty="0" smtClean="0">
                <a:solidFill>
                  <a:srgbClr val="FF0000"/>
                </a:solidFill>
                <a:latin typeface="Times New Roman" pitchFamily="18" charset="0"/>
                <a:cs typeface="Times New Roman" pitchFamily="18" charset="0"/>
              </a:rPr>
              <a:t>рис.10.в</a:t>
            </a:r>
            <a:r>
              <a:rPr lang="ru-RU" sz="1600" b="1" dirty="0" smtClean="0">
                <a:latin typeface="Times New Roman" pitchFamily="18" charset="0"/>
                <a:cs typeface="Times New Roman" pitchFamily="18" charset="0"/>
              </a:rPr>
              <a:t>) выемку разбивают на ярусы глубиной </a:t>
            </a:r>
            <a:r>
              <a:rPr lang="ru-RU" sz="1600" b="1" dirty="0" smtClean="0">
                <a:solidFill>
                  <a:srgbClr val="0070C0"/>
                </a:solidFill>
                <a:latin typeface="Times New Roman" pitchFamily="18" charset="0"/>
                <a:cs typeface="Times New Roman" pitchFamily="18" charset="0"/>
              </a:rPr>
              <a:t>0,4…0,5 м</a:t>
            </a:r>
            <a:r>
              <a:rPr lang="ru-RU" sz="1600" b="1" dirty="0" smtClean="0">
                <a:latin typeface="Times New Roman" pitchFamily="18" charset="0"/>
                <a:cs typeface="Times New Roman" pitchFamily="18" charset="0"/>
              </a:rPr>
              <a:t>. Каждый ярус разрабатывают траншеями на ширину отвала, оставляя между ними полосу нетронутого грунта шириной </a:t>
            </a:r>
            <a:r>
              <a:rPr lang="ru-RU" sz="1600" b="1" dirty="0" smtClean="0">
                <a:solidFill>
                  <a:srgbClr val="0070C0"/>
                </a:solidFill>
                <a:latin typeface="Times New Roman" pitchFamily="18" charset="0"/>
                <a:cs typeface="Times New Roman" pitchFamily="18" charset="0"/>
              </a:rPr>
              <a:t>0.4...0.6 м. </a:t>
            </a:r>
            <a:r>
              <a:rPr lang="ru-RU" sz="1600" b="1" dirty="0" smtClean="0">
                <a:latin typeface="Times New Roman" pitchFamily="18" charset="0"/>
                <a:cs typeface="Times New Roman" pitchFamily="18" charset="0"/>
              </a:rPr>
              <a:t>Эти валы срезают бульдозером в последнюю очередь. Траншейный способ исключает значительные потери грунта при его транспортировании и поэтому более производителен.</a:t>
            </a:r>
            <a:endParaRPr lang="ru-RU" sz="1600" b="1"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084073" y="285728"/>
            <a:ext cx="3059927" cy="4031873"/>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Рис.10. </a:t>
            </a:r>
          </a:p>
          <a:p>
            <a:pPr algn="ctr"/>
            <a:r>
              <a:rPr lang="ru-RU" sz="1600" b="1" dirty="0" smtClean="0">
                <a:solidFill>
                  <a:srgbClr val="FF0000"/>
                </a:solidFill>
                <a:latin typeface="Times New Roman" pitchFamily="18" charset="0"/>
                <a:cs typeface="Times New Roman" pitchFamily="18" charset="0"/>
              </a:rPr>
              <a:t>Схемы резания и перемещен и грунта   бульдозером</a:t>
            </a:r>
          </a:p>
          <a:p>
            <a:pPr algn="ctr"/>
            <a:endParaRPr lang="ru-RU" sz="1600" b="1" dirty="0" smtClean="0">
              <a:solidFill>
                <a:srgbClr val="FF0000"/>
              </a:solidFill>
              <a:latin typeface="Times New Roman" pitchFamily="18" charset="0"/>
              <a:cs typeface="Times New Roman" pitchFamily="18" charset="0"/>
            </a:endParaRPr>
          </a:p>
          <a:p>
            <a:pPr algn="just"/>
            <a:r>
              <a:rPr lang="ru-RU" sz="1600" b="1" dirty="0" smtClean="0">
                <a:solidFill>
                  <a:srgbClr val="002060"/>
                </a:solidFill>
                <a:latin typeface="Times New Roman" pitchFamily="18" charset="0"/>
                <a:cs typeface="Times New Roman" pitchFamily="18" charset="0"/>
              </a:rPr>
              <a:t>а - продольная при  резании  под  уклон;</a:t>
            </a:r>
          </a:p>
          <a:p>
            <a:pPr algn="just"/>
            <a:r>
              <a:rPr lang="ru-RU" sz="1600" b="1" dirty="0" smtClean="0">
                <a:solidFill>
                  <a:srgbClr val="002060"/>
                </a:solidFill>
                <a:latin typeface="Times New Roman" pitchFamily="18" charset="0"/>
                <a:cs typeface="Times New Roman" pitchFamily="18" charset="0"/>
              </a:rPr>
              <a:t>1—участок  резания  при  работе  над  уклон;  </a:t>
            </a:r>
          </a:p>
          <a:p>
            <a:pPr algn="just"/>
            <a:r>
              <a:rPr lang="ru-RU" sz="1600" b="1" dirty="0" smtClean="0">
                <a:solidFill>
                  <a:srgbClr val="002060"/>
                </a:solidFill>
                <a:latin typeface="Times New Roman" pitchFamily="18" charset="0"/>
                <a:cs typeface="Times New Roman" pitchFamily="18" charset="0"/>
              </a:rPr>
              <a:t>2 —участок  перемещения;  </a:t>
            </a:r>
          </a:p>
          <a:p>
            <a:pPr algn="just"/>
            <a:r>
              <a:rPr lang="ru-RU" sz="1600" b="1" dirty="0" smtClean="0">
                <a:solidFill>
                  <a:srgbClr val="002060"/>
                </a:solidFill>
                <a:latin typeface="Times New Roman" pitchFamily="18" charset="0"/>
                <a:cs typeface="Times New Roman" pitchFamily="18" charset="0"/>
              </a:rPr>
              <a:t>3 — участок  разгрузки;  </a:t>
            </a:r>
          </a:p>
          <a:p>
            <a:r>
              <a:rPr lang="ru-RU" sz="1600" b="1" dirty="0" smtClean="0">
                <a:solidFill>
                  <a:srgbClr val="002060"/>
                </a:solidFill>
                <a:latin typeface="Times New Roman" pitchFamily="18" charset="0"/>
                <a:cs typeface="Times New Roman" pitchFamily="18" charset="0"/>
              </a:rPr>
              <a:t>б — то же, на горизонтальном  участке;  </a:t>
            </a:r>
          </a:p>
          <a:p>
            <a:pPr algn="just"/>
            <a:r>
              <a:rPr lang="ru-RU" sz="1600" b="1" dirty="0" smtClean="0">
                <a:solidFill>
                  <a:srgbClr val="002060"/>
                </a:solidFill>
                <a:latin typeface="Times New Roman" pitchFamily="18" charset="0"/>
                <a:cs typeface="Times New Roman" pitchFamily="18" charset="0"/>
              </a:rPr>
              <a:t>в —планировка траншейным способом; </a:t>
            </a:r>
          </a:p>
          <a:p>
            <a:r>
              <a:rPr lang="ru-RU" sz="1600" b="1" dirty="0" smtClean="0">
                <a:solidFill>
                  <a:srgbClr val="002060"/>
                </a:solidFill>
                <a:latin typeface="Times New Roman" pitchFamily="18" charset="0"/>
                <a:cs typeface="Times New Roman" pitchFamily="18" charset="0"/>
              </a:rPr>
              <a:t>г — то же, послойным способом</a:t>
            </a:r>
            <a:endParaRPr lang="ru-RU" sz="1600" b="1" dirty="0">
              <a:solidFill>
                <a:srgbClr val="002060"/>
              </a:solidFill>
              <a:latin typeface="Times New Roman" pitchFamily="18" charset="0"/>
              <a:cs typeface="Times New Roman" pitchFamily="18" charset="0"/>
            </a:endParaRPr>
          </a:p>
        </p:txBody>
      </p:sp>
      <p:pic>
        <p:nvPicPr>
          <p:cNvPr id="11265" name="Picture 1" descr="C:\Documents and Settings\AGoltsev\Рабочий стол\Без имени-2копирование.jpg"/>
          <p:cNvPicPr>
            <a:picLocks noChangeAspect="1" noChangeArrowheads="1"/>
          </p:cNvPicPr>
          <p:nvPr/>
        </p:nvPicPr>
        <p:blipFill>
          <a:blip r:embed="rId2"/>
          <a:srcRect/>
          <a:stretch>
            <a:fillRect/>
          </a:stretch>
        </p:blipFill>
        <p:spPr bwMode="auto">
          <a:xfrm>
            <a:off x="1" y="0"/>
            <a:ext cx="6072197" cy="4286256"/>
          </a:xfrm>
          <a:prstGeom prst="rect">
            <a:avLst/>
          </a:prstGeom>
          <a:noFill/>
        </p:spPr>
      </p:pic>
      <p:sp>
        <p:nvSpPr>
          <p:cNvPr id="5" name="Прямоугольник 4"/>
          <p:cNvSpPr/>
          <p:nvPr/>
        </p:nvSpPr>
        <p:spPr>
          <a:xfrm>
            <a:off x="0" y="4272677"/>
            <a:ext cx="9144000" cy="2585323"/>
          </a:xfrm>
          <a:prstGeom prst="rect">
            <a:avLst/>
          </a:prstGeom>
        </p:spPr>
        <p:txBody>
          <a:bodyPr wrap="square">
            <a:spAutoFit/>
          </a:bodyPr>
          <a:lstStyle/>
          <a:p>
            <a:pPr algn="just"/>
            <a:r>
              <a:rPr lang="ru-RU"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При послойном </a:t>
            </a:r>
            <a:r>
              <a:rPr lang="ru-RU" sz="1600" b="1" dirty="0" smtClean="0">
                <a:latin typeface="Times New Roman" pitchFamily="18" charset="0"/>
                <a:cs typeface="Times New Roman" pitchFamily="18" charset="0"/>
              </a:rPr>
              <a:t>способе выемку разрабатывают слоями на толщину снимаемой стружки за один проход бульдозера последовательно по всей ширине выемки или отдельным ее частям (</a:t>
            </a:r>
            <a:r>
              <a:rPr lang="ru-RU" sz="1600" b="1" dirty="0" smtClean="0">
                <a:solidFill>
                  <a:srgbClr val="FF0000"/>
                </a:solidFill>
                <a:latin typeface="Times New Roman" pitchFamily="18" charset="0"/>
                <a:cs typeface="Times New Roman" pitchFamily="18" charset="0"/>
              </a:rPr>
              <a:t>рис. 10,г</a:t>
            </a:r>
            <a:r>
              <a:rPr lang="ru-RU" sz="1600" b="1" dirty="0" smtClean="0">
                <a:latin typeface="Times New Roman" pitchFamily="18" charset="0"/>
                <a:cs typeface="Times New Roman" pitchFamily="18" charset="0"/>
              </a:rPr>
              <a:t>). Этим способом пользуются при сложном очертании площадок и при небольшой глубине срезки.</a:t>
            </a:r>
          </a:p>
          <a:p>
            <a:pPr algn="just"/>
            <a:r>
              <a:rPr lang="ru-RU" sz="1600" b="1" dirty="0" smtClean="0">
                <a:latin typeface="Times New Roman" pitchFamily="18" charset="0"/>
                <a:cs typeface="Times New Roman" pitchFamily="18" charset="0"/>
              </a:rPr>
              <a:t>     При перемещениях грунта на расстояние свыше 40 м применяют способ разработки с промежуточным валом, а также спаренную работу двух бульдозеров (</a:t>
            </a:r>
            <a:r>
              <a:rPr lang="ru-RU" sz="1600" b="1" dirty="0" smtClean="0">
                <a:solidFill>
                  <a:srgbClr val="FF0000"/>
                </a:solidFill>
                <a:latin typeface="Times New Roman" pitchFamily="18" charset="0"/>
                <a:cs typeface="Times New Roman" pitchFamily="18" charset="0"/>
              </a:rPr>
              <a:t>рис.11</a:t>
            </a:r>
            <a:r>
              <a:rPr lang="ru-RU" sz="1600" b="1" dirty="0" smtClean="0">
                <a:latin typeface="Times New Roman" pitchFamily="18" charset="0"/>
                <a:cs typeface="Times New Roman" pitchFamily="18" charset="0"/>
              </a:rPr>
              <a:t>). Отсыпку грунта ведут послойно, начиная с более удаленной точки от места забора, путем постепенного подъема отвала. Возвращается бульдозер в забой для повторения цикла при дальности перемещения до 70 м задним ходом без разворота.</a:t>
            </a:r>
          </a:p>
          <a:p>
            <a:pPr algn="just"/>
            <a:r>
              <a:rPr lang="ru-RU" sz="1600" b="1" dirty="0" smtClean="0">
                <a:latin typeface="Times New Roman" pitchFamily="18" charset="0"/>
                <a:cs typeface="Times New Roman" pitchFamily="18" charset="0"/>
              </a:rPr>
              <a:t>     Плотные грунты перед разработкой их бульдозером рыхлят.</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p:nvPr/>
        </p:nvGrpSpPr>
        <p:grpSpPr>
          <a:xfrm>
            <a:off x="4429124" y="0"/>
            <a:ext cx="4714876" cy="2357454"/>
            <a:chOff x="642910" y="642918"/>
            <a:chExt cx="4362450" cy="1714500"/>
          </a:xfrm>
          <a:solidFill>
            <a:schemeClr val="accent2">
              <a:lumMod val="20000"/>
              <a:lumOff val="80000"/>
            </a:schemeClr>
          </a:solidFill>
        </p:grpSpPr>
        <p:grpSp>
          <p:nvGrpSpPr>
            <p:cNvPr id="4" name="Group 2"/>
            <p:cNvGrpSpPr>
              <a:grpSpLocks/>
            </p:cNvGrpSpPr>
            <p:nvPr/>
          </p:nvGrpSpPr>
          <p:grpSpPr bwMode="auto">
            <a:xfrm>
              <a:off x="642910" y="642918"/>
              <a:ext cx="4362450" cy="1714500"/>
              <a:chOff x="8771" y="6175"/>
              <a:chExt cx="6869" cy="2700"/>
            </a:xfrm>
            <a:grpFill/>
          </p:grpSpPr>
          <p:sp>
            <p:nvSpPr>
              <p:cNvPr id="8" name="Text Box 3"/>
              <p:cNvSpPr txBox="1">
                <a:spLocks noChangeArrowheads="1"/>
              </p:cNvSpPr>
              <p:nvPr/>
            </p:nvSpPr>
            <p:spPr bwMode="auto">
              <a:xfrm>
                <a:off x="8771" y="6175"/>
                <a:ext cx="6869" cy="2700"/>
              </a:xfrm>
              <a:prstGeom prst="rect">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спаренная (групповая)</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ru-RU" sz="1400" b="1" i="0" u="none" strike="noStrike" cap="none" normalizeH="0" baseline="0" dirty="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rPr>
                  <a:t>	       0.5 м  </a:t>
                </a:r>
                <a:endParaRPr kumimoji="0" lang="ru-RU" sz="1800" b="0" i="0" u="none" strike="noStrike" cap="none" normalizeH="0" baseline="0" dirty="0" smtClean="0">
                  <a:ln>
                    <a:noFill/>
                  </a:ln>
                  <a:solidFill>
                    <a:schemeClr val="tx1"/>
                  </a:solidFill>
                  <a:effectLst/>
                  <a:latin typeface="Arial" pitchFamily="34" charset="0"/>
                </a:endParaRPr>
              </a:p>
            </p:txBody>
          </p:sp>
          <p:sp>
            <p:nvSpPr>
              <p:cNvPr id="9" name="AutoShape 4"/>
              <p:cNvSpPr>
                <a:spLocks noChangeArrowheads="1"/>
              </p:cNvSpPr>
              <p:nvPr/>
            </p:nvSpPr>
            <p:spPr bwMode="auto">
              <a:xfrm>
                <a:off x="11651" y="6715"/>
                <a:ext cx="720" cy="720"/>
              </a:xfrm>
              <a:prstGeom prst="bevel">
                <a:avLst>
                  <a:gd name="adj" fmla="val 12500"/>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0" name="AutoShape 5"/>
              <p:cNvSpPr>
                <a:spLocks noChangeArrowheads="1"/>
              </p:cNvSpPr>
              <p:nvPr/>
            </p:nvSpPr>
            <p:spPr bwMode="auto">
              <a:xfrm>
                <a:off x="11651" y="7615"/>
                <a:ext cx="720" cy="720"/>
              </a:xfrm>
              <a:prstGeom prst="bevel">
                <a:avLst>
                  <a:gd name="adj" fmla="val 12500"/>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1" name="Rectangle 6"/>
              <p:cNvSpPr>
                <a:spLocks noChangeArrowheads="1"/>
              </p:cNvSpPr>
              <p:nvPr/>
            </p:nvSpPr>
            <p:spPr bwMode="auto">
              <a:xfrm>
                <a:off x="11111" y="6895"/>
                <a:ext cx="540" cy="360"/>
              </a:xfrm>
              <a:prstGeom prst="rect">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2" name="Rectangle 7"/>
              <p:cNvSpPr>
                <a:spLocks noChangeArrowheads="1"/>
              </p:cNvSpPr>
              <p:nvPr/>
            </p:nvSpPr>
            <p:spPr bwMode="auto">
              <a:xfrm>
                <a:off x="11111" y="7795"/>
                <a:ext cx="540" cy="360"/>
              </a:xfrm>
              <a:prstGeom prst="rect">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3" name="Arc 8"/>
              <p:cNvSpPr>
                <a:spLocks/>
              </p:cNvSpPr>
              <p:nvPr/>
            </p:nvSpPr>
            <p:spPr bwMode="auto">
              <a:xfrm rot="4068318">
                <a:off x="10069" y="7409"/>
                <a:ext cx="792" cy="1471"/>
              </a:xfrm>
              <a:custGeom>
                <a:avLst/>
                <a:gdLst>
                  <a:gd name="G0" fmla="+- 2632 0 0"/>
                  <a:gd name="G1" fmla="+- 21600 0 0"/>
                  <a:gd name="G2" fmla="+- 21600 0 0"/>
                  <a:gd name="T0" fmla="*/ 0 w 17668"/>
                  <a:gd name="T1" fmla="*/ 161 h 21600"/>
                  <a:gd name="T2" fmla="*/ 17668 w 17668"/>
                  <a:gd name="T3" fmla="*/ 6092 h 21600"/>
                  <a:gd name="T4" fmla="*/ 2632 w 17668"/>
                  <a:gd name="T5" fmla="*/ 21600 h 21600"/>
                </a:gdLst>
                <a:ahLst/>
                <a:cxnLst>
                  <a:cxn ang="0">
                    <a:pos x="T0" y="T1"/>
                  </a:cxn>
                  <a:cxn ang="0">
                    <a:pos x="T2" y="T3"/>
                  </a:cxn>
                  <a:cxn ang="0">
                    <a:pos x="T4" y="T5"/>
                  </a:cxn>
                </a:cxnLst>
                <a:rect l="0" t="0" r="r" b="b"/>
                <a:pathLst>
                  <a:path w="17668" h="21600" fill="none" extrusionOk="0">
                    <a:moveTo>
                      <a:pt x="-1" y="160"/>
                    </a:moveTo>
                    <a:cubicBezTo>
                      <a:pt x="873" y="53"/>
                      <a:pt x="1752" y="-1"/>
                      <a:pt x="2632" y="0"/>
                    </a:cubicBezTo>
                    <a:cubicBezTo>
                      <a:pt x="8245" y="0"/>
                      <a:pt x="13637" y="2185"/>
                      <a:pt x="17667" y="6092"/>
                    </a:cubicBezTo>
                  </a:path>
                  <a:path w="17668" h="21600" stroke="0" extrusionOk="0">
                    <a:moveTo>
                      <a:pt x="-1" y="160"/>
                    </a:moveTo>
                    <a:cubicBezTo>
                      <a:pt x="873" y="53"/>
                      <a:pt x="1752" y="-1"/>
                      <a:pt x="2632" y="0"/>
                    </a:cubicBezTo>
                    <a:cubicBezTo>
                      <a:pt x="8245" y="0"/>
                      <a:pt x="13637" y="2185"/>
                      <a:pt x="17667" y="6092"/>
                    </a:cubicBezTo>
                    <a:lnTo>
                      <a:pt x="2632" y="21600"/>
                    </a:lnTo>
                    <a:close/>
                  </a:path>
                </a:pathLst>
              </a:cu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4" name="Line 9"/>
              <p:cNvSpPr>
                <a:spLocks noChangeShapeType="1"/>
              </p:cNvSpPr>
              <p:nvPr/>
            </p:nvSpPr>
            <p:spPr bwMode="auto">
              <a:xfrm>
                <a:off x="11056" y="8180"/>
                <a:ext cx="720" cy="0"/>
              </a:xfrm>
              <a:prstGeom prst="line">
                <a:avLst/>
              </a:pr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5" name="Arc 10"/>
              <p:cNvSpPr>
                <a:spLocks/>
              </p:cNvSpPr>
              <p:nvPr/>
            </p:nvSpPr>
            <p:spPr bwMode="auto">
              <a:xfrm rot="4070309">
                <a:off x="10011" y="6555"/>
                <a:ext cx="792" cy="1471"/>
              </a:xfrm>
              <a:custGeom>
                <a:avLst/>
                <a:gdLst>
                  <a:gd name="G0" fmla="+- 2632 0 0"/>
                  <a:gd name="G1" fmla="+- 21600 0 0"/>
                  <a:gd name="G2" fmla="+- 21600 0 0"/>
                  <a:gd name="T0" fmla="*/ 0 w 17668"/>
                  <a:gd name="T1" fmla="*/ 161 h 21600"/>
                  <a:gd name="T2" fmla="*/ 17668 w 17668"/>
                  <a:gd name="T3" fmla="*/ 6092 h 21600"/>
                  <a:gd name="T4" fmla="*/ 2632 w 17668"/>
                  <a:gd name="T5" fmla="*/ 21600 h 21600"/>
                </a:gdLst>
                <a:ahLst/>
                <a:cxnLst>
                  <a:cxn ang="0">
                    <a:pos x="T0" y="T1"/>
                  </a:cxn>
                  <a:cxn ang="0">
                    <a:pos x="T2" y="T3"/>
                  </a:cxn>
                  <a:cxn ang="0">
                    <a:pos x="T4" y="T5"/>
                  </a:cxn>
                </a:cxnLst>
                <a:rect l="0" t="0" r="r" b="b"/>
                <a:pathLst>
                  <a:path w="17668" h="21600" fill="none" extrusionOk="0">
                    <a:moveTo>
                      <a:pt x="-1" y="160"/>
                    </a:moveTo>
                    <a:cubicBezTo>
                      <a:pt x="873" y="53"/>
                      <a:pt x="1752" y="-1"/>
                      <a:pt x="2632" y="0"/>
                    </a:cubicBezTo>
                    <a:cubicBezTo>
                      <a:pt x="8245" y="0"/>
                      <a:pt x="13637" y="2185"/>
                      <a:pt x="17667" y="6092"/>
                    </a:cubicBezTo>
                  </a:path>
                  <a:path w="17668" h="21600" stroke="0" extrusionOk="0">
                    <a:moveTo>
                      <a:pt x="-1" y="160"/>
                    </a:moveTo>
                    <a:cubicBezTo>
                      <a:pt x="873" y="53"/>
                      <a:pt x="1752" y="-1"/>
                      <a:pt x="2632" y="0"/>
                    </a:cubicBezTo>
                    <a:cubicBezTo>
                      <a:pt x="8245" y="0"/>
                      <a:pt x="13637" y="2185"/>
                      <a:pt x="17667" y="6092"/>
                    </a:cubicBezTo>
                    <a:lnTo>
                      <a:pt x="2632" y="21600"/>
                    </a:lnTo>
                    <a:close/>
                  </a:path>
                </a:pathLst>
              </a:cu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6" name="Line 11"/>
              <p:cNvSpPr>
                <a:spLocks noChangeShapeType="1"/>
              </p:cNvSpPr>
              <p:nvPr/>
            </p:nvSpPr>
            <p:spPr bwMode="auto">
              <a:xfrm>
                <a:off x="11009" y="6833"/>
                <a:ext cx="720" cy="0"/>
              </a:xfrm>
              <a:prstGeom prst="line">
                <a:avLst/>
              </a:pr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7" name="Line 12"/>
              <p:cNvSpPr>
                <a:spLocks noChangeShapeType="1"/>
              </p:cNvSpPr>
              <p:nvPr/>
            </p:nvSpPr>
            <p:spPr bwMode="auto">
              <a:xfrm>
                <a:off x="12371" y="7615"/>
                <a:ext cx="900" cy="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8" name="Line 13"/>
              <p:cNvSpPr>
                <a:spLocks noChangeShapeType="1"/>
              </p:cNvSpPr>
              <p:nvPr/>
            </p:nvSpPr>
            <p:spPr bwMode="auto">
              <a:xfrm>
                <a:off x="13189" y="6873"/>
                <a:ext cx="0" cy="90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9" name="Line 14"/>
              <p:cNvSpPr>
                <a:spLocks noChangeShapeType="1"/>
              </p:cNvSpPr>
              <p:nvPr/>
            </p:nvSpPr>
            <p:spPr bwMode="auto">
              <a:xfrm flipH="1">
                <a:off x="13089" y="7353"/>
                <a:ext cx="180" cy="18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0" name="Line 15"/>
              <p:cNvSpPr>
                <a:spLocks noChangeShapeType="1"/>
              </p:cNvSpPr>
              <p:nvPr/>
            </p:nvSpPr>
            <p:spPr bwMode="auto">
              <a:xfrm flipH="1">
                <a:off x="13078" y="7542"/>
                <a:ext cx="180" cy="18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 name="Line 16"/>
              <p:cNvSpPr>
                <a:spLocks noChangeShapeType="1"/>
              </p:cNvSpPr>
              <p:nvPr/>
            </p:nvSpPr>
            <p:spPr bwMode="auto">
              <a:xfrm flipH="1">
                <a:off x="9131" y="7075"/>
                <a:ext cx="1620" cy="0"/>
              </a:xfrm>
              <a:prstGeom prst="line">
                <a:avLst/>
              </a:prstGeom>
              <a:grp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22" name="Line 17"/>
              <p:cNvSpPr>
                <a:spLocks noChangeShapeType="1"/>
              </p:cNvSpPr>
              <p:nvPr/>
            </p:nvSpPr>
            <p:spPr bwMode="auto">
              <a:xfrm flipH="1">
                <a:off x="9131" y="7975"/>
                <a:ext cx="1620" cy="0"/>
              </a:xfrm>
              <a:prstGeom prst="line">
                <a:avLst/>
              </a:prstGeom>
              <a:grp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sp>
          <p:nvSpPr>
            <p:cNvPr id="5" name="Line 12"/>
            <p:cNvSpPr>
              <a:spLocks noChangeShapeType="1"/>
            </p:cNvSpPr>
            <p:nvPr/>
          </p:nvSpPr>
          <p:spPr bwMode="auto">
            <a:xfrm>
              <a:off x="2928926" y="1428736"/>
              <a:ext cx="571583" cy="0"/>
            </a:xfrm>
            <a:prstGeom prst="line">
              <a:avLst/>
            </a:prstGeom>
            <a:grp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 name="Line 9"/>
            <p:cNvSpPr>
              <a:spLocks noChangeShapeType="1"/>
            </p:cNvSpPr>
            <p:nvPr/>
          </p:nvSpPr>
          <p:spPr bwMode="auto">
            <a:xfrm>
              <a:off x="2071670" y="1643050"/>
              <a:ext cx="457267" cy="0"/>
            </a:xfrm>
            <a:prstGeom prst="line">
              <a:avLst/>
            </a:pr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 name="Line 9"/>
            <p:cNvSpPr>
              <a:spLocks noChangeShapeType="1"/>
            </p:cNvSpPr>
            <p:nvPr/>
          </p:nvSpPr>
          <p:spPr bwMode="auto">
            <a:xfrm>
              <a:off x="2071670" y="1357298"/>
              <a:ext cx="457267" cy="0"/>
            </a:xfrm>
            <a:prstGeom prst="line">
              <a:avLst/>
            </a:pr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34" name="Группа 33"/>
          <p:cNvGrpSpPr/>
          <p:nvPr/>
        </p:nvGrpSpPr>
        <p:grpSpPr>
          <a:xfrm>
            <a:off x="0" y="0"/>
            <a:ext cx="4500562" cy="2359080"/>
            <a:chOff x="4748820" y="4331544"/>
            <a:chExt cx="4343400" cy="1340485"/>
          </a:xfrm>
          <a:solidFill>
            <a:schemeClr val="accent2">
              <a:lumMod val="20000"/>
              <a:lumOff val="80000"/>
            </a:schemeClr>
          </a:solidFill>
        </p:grpSpPr>
        <p:grpSp>
          <p:nvGrpSpPr>
            <p:cNvPr id="3074" name="Group 2"/>
            <p:cNvGrpSpPr>
              <a:grpSpLocks/>
            </p:cNvGrpSpPr>
            <p:nvPr/>
          </p:nvGrpSpPr>
          <p:grpSpPr bwMode="auto">
            <a:xfrm>
              <a:off x="4748820" y="4331544"/>
              <a:ext cx="4343400" cy="1340485"/>
              <a:chOff x="8771" y="9055"/>
              <a:chExt cx="6840" cy="2111"/>
            </a:xfrm>
            <a:grpFill/>
          </p:grpSpPr>
          <p:sp>
            <p:nvSpPr>
              <p:cNvPr id="3075" name="Text Box 3"/>
              <p:cNvSpPr txBox="1">
                <a:spLocks noChangeArrowheads="1"/>
              </p:cNvSpPr>
              <p:nvPr/>
            </p:nvSpPr>
            <p:spPr bwMode="auto">
              <a:xfrm>
                <a:off x="8771" y="9055"/>
                <a:ext cx="6840" cy="2111"/>
              </a:xfrm>
              <a:prstGeom prst="rect">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cs typeface="Times New Roman" pitchFamily="18" charset="0"/>
                  </a:rPr>
                  <a:t>челночная   (маятниковая)</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1400" b="1" dirty="0" smtClean="0">
                  <a:latin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smtClean="0">
                  <a:ln>
                    <a:noFill/>
                  </a:ln>
                  <a:solidFill>
                    <a:schemeClr val="tx1"/>
                  </a:solidFill>
                  <a:effectLst/>
                  <a:latin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1400" b="1" dirty="0" smtClean="0">
                  <a:latin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rPr>
                  <a:t>До 40 м</a:t>
                </a:r>
                <a:r>
                  <a:rPr lang="ru-RU" sz="1400" b="1" dirty="0" smtClean="0">
                    <a:latin typeface="Times New Roman" pitchFamily="18" charset="0"/>
                  </a:rPr>
                  <a:t> в</a:t>
                </a:r>
                <a:r>
                  <a:rPr kumimoji="0" lang="ru-RU" sz="1400" b="1" i="0" u="none" strike="noStrike" cap="none" normalizeH="0" baseline="0" dirty="0" smtClean="0">
                    <a:ln>
                      <a:noFill/>
                    </a:ln>
                    <a:solidFill>
                      <a:schemeClr val="tx1"/>
                    </a:solidFill>
                    <a:effectLst/>
                    <a:latin typeface="Times New Roman" pitchFamily="18" charset="0"/>
                  </a:rPr>
                  <a:t>озврат задним ходом</a:t>
                </a:r>
                <a:endParaRPr kumimoji="0" lang="ru-RU" sz="1800" b="0" i="0" u="none" strike="noStrike" cap="none" normalizeH="0" baseline="0" dirty="0" smtClean="0">
                  <a:ln>
                    <a:noFill/>
                  </a:ln>
                  <a:solidFill>
                    <a:schemeClr val="tx1"/>
                  </a:solidFill>
                  <a:effectLst/>
                  <a:latin typeface="Arial" pitchFamily="34" charset="0"/>
                </a:endParaRPr>
              </a:p>
            </p:txBody>
          </p:sp>
          <p:sp>
            <p:nvSpPr>
              <p:cNvPr id="3076" name="AutoShape 4"/>
              <p:cNvSpPr>
                <a:spLocks noChangeArrowheads="1"/>
              </p:cNvSpPr>
              <p:nvPr/>
            </p:nvSpPr>
            <p:spPr bwMode="auto">
              <a:xfrm>
                <a:off x="11840" y="9484"/>
                <a:ext cx="948" cy="720"/>
              </a:xfrm>
              <a:prstGeom prst="bevel">
                <a:avLst>
                  <a:gd name="adj" fmla="val 12500"/>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077" name="Rectangle 5"/>
              <p:cNvSpPr>
                <a:spLocks noChangeArrowheads="1"/>
              </p:cNvSpPr>
              <p:nvPr/>
            </p:nvSpPr>
            <p:spPr bwMode="auto">
              <a:xfrm>
                <a:off x="11280" y="9644"/>
                <a:ext cx="540" cy="360"/>
              </a:xfrm>
              <a:prstGeom prst="rect">
                <a:avLst/>
              </a:prstGeom>
              <a:grp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078" name="Line 6"/>
              <p:cNvSpPr>
                <a:spLocks noChangeShapeType="1"/>
              </p:cNvSpPr>
              <p:nvPr/>
            </p:nvSpPr>
            <p:spPr bwMode="auto">
              <a:xfrm>
                <a:off x="11165" y="9569"/>
                <a:ext cx="720" cy="0"/>
              </a:xfrm>
              <a:prstGeom prst="line">
                <a:avLst/>
              </a:pr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079" name="Line 7"/>
              <p:cNvSpPr>
                <a:spLocks noChangeShapeType="1"/>
              </p:cNvSpPr>
              <p:nvPr/>
            </p:nvSpPr>
            <p:spPr bwMode="auto">
              <a:xfrm>
                <a:off x="11158" y="10102"/>
                <a:ext cx="720" cy="0"/>
              </a:xfrm>
              <a:prstGeom prst="line">
                <a:avLst/>
              </a:pr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080" name="Line 8"/>
              <p:cNvSpPr>
                <a:spLocks noChangeShapeType="1"/>
              </p:cNvSpPr>
              <p:nvPr/>
            </p:nvSpPr>
            <p:spPr bwMode="auto">
              <a:xfrm flipH="1">
                <a:off x="9224" y="9760"/>
                <a:ext cx="900" cy="0"/>
              </a:xfrm>
              <a:prstGeom prst="line">
                <a:avLst/>
              </a:prstGeom>
              <a:grp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sp>
            <p:nvSpPr>
              <p:cNvPr id="3082" name="Line 10"/>
              <p:cNvSpPr>
                <a:spLocks noChangeShapeType="1"/>
              </p:cNvSpPr>
              <p:nvPr/>
            </p:nvSpPr>
            <p:spPr bwMode="auto">
              <a:xfrm>
                <a:off x="12788" y="9822"/>
                <a:ext cx="1440" cy="0"/>
              </a:xfrm>
              <a:prstGeom prst="line">
                <a:avLst/>
              </a:prstGeom>
              <a:grpFill/>
              <a:ln w="28575">
                <a:solidFill>
                  <a:srgbClr val="000000"/>
                </a:solidFill>
                <a:prstDash val="dash"/>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sp>
          <p:nvSpPr>
            <p:cNvPr id="3083" name="Arc 11"/>
            <p:cNvSpPr>
              <a:spLocks/>
            </p:cNvSpPr>
            <p:nvPr/>
          </p:nvSpPr>
          <p:spPr bwMode="auto">
            <a:xfrm rot="4522877">
              <a:off x="5689752" y="4421452"/>
              <a:ext cx="503238" cy="935038"/>
            </a:xfrm>
            <a:custGeom>
              <a:avLst/>
              <a:gdLst>
                <a:gd name="G0" fmla="+- 2632 0 0"/>
                <a:gd name="G1" fmla="+- 21600 0 0"/>
                <a:gd name="G2" fmla="+- 21600 0 0"/>
                <a:gd name="T0" fmla="*/ 0 w 17668"/>
                <a:gd name="T1" fmla="*/ 161 h 21600"/>
                <a:gd name="T2" fmla="*/ 17668 w 17668"/>
                <a:gd name="T3" fmla="*/ 6092 h 21600"/>
                <a:gd name="T4" fmla="*/ 2632 w 17668"/>
                <a:gd name="T5" fmla="*/ 21600 h 21600"/>
              </a:gdLst>
              <a:ahLst/>
              <a:cxnLst>
                <a:cxn ang="0">
                  <a:pos x="T0" y="T1"/>
                </a:cxn>
                <a:cxn ang="0">
                  <a:pos x="T2" y="T3"/>
                </a:cxn>
                <a:cxn ang="0">
                  <a:pos x="T4" y="T5"/>
                </a:cxn>
              </a:cxnLst>
              <a:rect l="0" t="0" r="r" b="b"/>
              <a:pathLst>
                <a:path w="17668" h="21600" fill="none" extrusionOk="0">
                  <a:moveTo>
                    <a:pt x="-1" y="160"/>
                  </a:moveTo>
                  <a:cubicBezTo>
                    <a:pt x="873" y="53"/>
                    <a:pt x="1752" y="-1"/>
                    <a:pt x="2632" y="0"/>
                  </a:cubicBezTo>
                  <a:cubicBezTo>
                    <a:pt x="8245" y="0"/>
                    <a:pt x="13637" y="2185"/>
                    <a:pt x="17667" y="6092"/>
                  </a:cubicBezTo>
                </a:path>
                <a:path w="17668" h="21600" stroke="0" extrusionOk="0">
                  <a:moveTo>
                    <a:pt x="-1" y="160"/>
                  </a:moveTo>
                  <a:cubicBezTo>
                    <a:pt x="873" y="53"/>
                    <a:pt x="1752" y="-1"/>
                    <a:pt x="2632" y="0"/>
                  </a:cubicBezTo>
                  <a:cubicBezTo>
                    <a:pt x="8245" y="0"/>
                    <a:pt x="13637" y="2185"/>
                    <a:pt x="17667" y="6092"/>
                  </a:cubicBezTo>
                  <a:lnTo>
                    <a:pt x="2632" y="21600"/>
                  </a:lnTo>
                  <a:close/>
                </a:path>
              </a:pathLst>
            </a:custGeom>
            <a:grpFill/>
            <a:ln w="38100">
              <a:solidFill>
                <a:srgbClr val="000000"/>
              </a:solid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33" name="Line 10"/>
            <p:cNvSpPr>
              <a:spLocks noChangeShapeType="1"/>
            </p:cNvSpPr>
            <p:nvPr/>
          </p:nvSpPr>
          <p:spPr bwMode="auto">
            <a:xfrm>
              <a:off x="5381129" y="4900767"/>
              <a:ext cx="914400" cy="0"/>
            </a:xfrm>
            <a:prstGeom prst="line">
              <a:avLst/>
            </a:prstGeom>
            <a:grpFill/>
            <a:ln w="28575">
              <a:solidFill>
                <a:srgbClr val="000000"/>
              </a:solidFill>
              <a:prstDash val="dash"/>
              <a:round/>
              <a:headEnd/>
              <a:tailEnd type="triangle" w="med" len="med"/>
            </a:ln>
          </p:spPr>
          <p:txBody>
            <a:bodyPr vert="horz" wrap="square" lIns="91440" tIns="45720" rIns="91440" bIns="45720" numCol="1" anchor="t" anchorCtr="0" compatLnSpc="1">
              <a:prstTxWarp prst="textNoShape">
                <a:avLst/>
              </a:prstTxWarp>
            </a:bodyPr>
            <a:lstStyle/>
            <a:p>
              <a:endParaRPr lang="ru-RU"/>
            </a:p>
          </p:txBody>
        </p:sp>
      </p:grpSp>
      <p:sp>
        <p:nvSpPr>
          <p:cNvPr id="35" name="Прямоугольник 34"/>
          <p:cNvSpPr/>
          <p:nvPr/>
        </p:nvSpPr>
        <p:spPr>
          <a:xfrm>
            <a:off x="0" y="2357430"/>
            <a:ext cx="9001156" cy="338554"/>
          </a:xfrm>
          <a:prstGeom prst="rect">
            <a:avLst/>
          </a:prstGeom>
          <a:ln w="9525">
            <a:noFill/>
          </a:ln>
        </p:spPr>
        <p:txBody>
          <a:bodyPr wrap="square">
            <a:spAutoFit/>
          </a:bodyPr>
          <a:lstStyle/>
          <a:p>
            <a:r>
              <a:rPr lang="ru-RU" sz="1600" b="1" spc="-15" dirty="0" smtClean="0">
                <a:solidFill>
                  <a:srgbClr val="FF0000"/>
                </a:solidFill>
                <a:latin typeface="Times New Roman"/>
                <a:ea typeface="Times New Roman"/>
              </a:rPr>
              <a:t>Рис. 11. </a:t>
            </a:r>
            <a:r>
              <a:rPr lang="ru-RU" sz="1600" b="1" spc="-15" dirty="0" smtClean="0">
                <a:solidFill>
                  <a:srgbClr val="002060"/>
                </a:solidFill>
                <a:latin typeface="Times New Roman" pitchFamily="18" charset="0"/>
                <a:ea typeface="Times New Roman"/>
                <a:cs typeface="Times New Roman" pitchFamily="18" charset="0"/>
              </a:rPr>
              <a:t>П</a:t>
            </a:r>
            <a:r>
              <a:rPr lang="ru-RU" sz="1600" b="1" dirty="0" smtClean="0">
                <a:solidFill>
                  <a:srgbClr val="002060"/>
                </a:solidFill>
                <a:latin typeface="Times New Roman" pitchFamily="18" charset="0"/>
                <a:cs typeface="Times New Roman" pitchFamily="18" charset="0"/>
              </a:rPr>
              <a:t>еремещение грунта на расстояние до 40 м и спаренная работа двух бульдозеров </a:t>
            </a:r>
            <a:endParaRPr lang="ru-RU" sz="1600" dirty="0">
              <a:solidFill>
                <a:srgbClr val="002060"/>
              </a:solidFill>
              <a:latin typeface="Times New Roman"/>
              <a:ea typeface="Times New Roman"/>
            </a:endParaRPr>
          </a:p>
        </p:txBody>
      </p:sp>
      <p:pic>
        <p:nvPicPr>
          <p:cNvPr id="9217" name="Picture 1" descr="C:\Documents and Settings\AGoltsev\Рабочий стол\Без имени-3копирование.jpg"/>
          <p:cNvPicPr>
            <a:picLocks noChangeAspect="1" noChangeArrowheads="1"/>
          </p:cNvPicPr>
          <p:nvPr/>
        </p:nvPicPr>
        <p:blipFill>
          <a:blip r:embed="rId2"/>
          <a:srcRect/>
          <a:stretch>
            <a:fillRect/>
          </a:stretch>
        </p:blipFill>
        <p:spPr bwMode="auto">
          <a:xfrm>
            <a:off x="0" y="2714620"/>
            <a:ext cx="4572000" cy="2286016"/>
          </a:xfrm>
          <a:prstGeom prst="rect">
            <a:avLst/>
          </a:prstGeom>
          <a:noFill/>
          <a:ln w="9525">
            <a:solidFill>
              <a:schemeClr val="tx1"/>
            </a:solidFill>
          </a:ln>
        </p:spPr>
      </p:pic>
      <p:pic>
        <p:nvPicPr>
          <p:cNvPr id="9218" name="Picture 2" descr="C:\Documents and Settings\AGoltsev\Рабочий стол\Без имени-4копирование.jpg"/>
          <p:cNvPicPr>
            <a:picLocks noChangeAspect="1" noChangeArrowheads="1"/>
          </p:cNvPicPr>
          <p:nvPr/>
        </p:nvPicPr>
        <p:blipFill>
          <a:blip r:embed="rId3"/>
          <a:srcRect/>
          <a:stretch>
            <a:fillRect/>
          </a:stretch>
        </p:blipFill>
        <p:spPr bwMode="auto">
          <a:xfrm>
            <a:off x="4618037" y="2714621"/>
            <a:ext cx="4525963" cy="4143380"/>
          </a:xfrm>
          <a:prstGeom prst="rect">
            <a:avLst/>
          </a:prstGeom>
          <a:noFill/>
          <a:ln w="9525">
            <a:solidFill>
              <a:schemeClr val="tx1"/>
            </a:solidFill>
          </a:ln>
        </p:spPr>
      </p:pic>
      <p:sp>
        <p:nvSpPr>
          <p:cNvPr id="38" name="Прямоугольник 37"/>
          <p:cNvSpPr/>
          <p:nvPr/>
        </p:nvSpPr>
        <p:spPr>
          <a:xfrm>
            <a:off x="8744" y="5018611"/>
            <a:ext cx="4634694" cy="1815882"/>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Рис. 12. Схема возведения насыпи бульдозером:</a:t>
            </a:r>
          </a:p>
          <a:p>
            <a:r>
              <a:rPr lang="ru-RU" sz="1600" b="1" dirty="0" smtClean="0">
                <a:solidFill>
                  <a:srgbClr val="002060"/>
                </a:solidFill>
                <a:latin typeface="Times New Roman" pitchFamily="18" charset="0"/>
                <a:cs typeface="Times New Roman" pitchFamily="18" charset="0"/>
              </a:rPr>
              <a:t>1— направление рабочего хода бульдозера; </a:t>
            </a:r>
          </a:p>
          <a:p>
            <a:r>
              <a:rPr lang="ru-RU" sz="1600" b="1" i="1" dirty="0" smtClean="0">
                <a:solidFill>
                  <a:srgbClr val="002060"/>
                </a:solidFill>
                <a:latin typeface="Times New Roman" pitchFamily="18" charset="0"/>
                <a:cs typeface="Times New Roman" pitchFamily="18" charset="0"/>
              </a:rPr>
              <a:t>2 — </a:t>
            </a:r>
            <a:r>
              <a:rPr lang="ru-RU" sz="1600" b="1" dirty="0" smtClean="0">
                <a:solidFill>
                  <a:srgbClr val="002060"/>
                </a:solidFill>
                <a:latin typeface="Times New Roman" pitchFamily="18" charset="0"/>
                <a:cs typeface="Times New Roman" pitchFamily="18" charset="0"/>
              </a:rPr>
              <a:t>разбнвочные колышки; </a:t>
            </a:r>
          </a:p>
          <a:p>
            <a:r>
              <a:rPr lang="ru-RU" sz="1600" b="1" dirty="0" smtClean="0">
                <a:solidFill>
                  <a:srgbClr val="002060"/>
                </a:solidFill>
                <a:latin typeface="Times New Roman" pitchFamily="18" charset="0"/>
                <a:cs typeface="Times New Roman" pitchFamily="18" charset="0"/>
              </a:rPr>
              <a:t>3 — вешкн-высотники; </a:t>
            </a:r>
          </a:p>
          <a:p>
            <a:r>
              <a:rPr lang="ru-RU" sz="1600" b="1" i="1" dirty="0" smtClean="0">
                <a:solidFill>
                  <a:srgbClr val="002060"/>
                </a:solidFill>
                <a:latin typeface="Times New Roman" pitchFamily="18" charset="0"/>
                <a:cs typeface="Times New Roman" pitchFamily="18" charset="0"/>
              </a:rPr>
              <a:t>4 — </a:t>
            </a:r>
            <a:r>
              <a:rPr lang="ru-RU" sz="1600" b="1" dirty="0" smtClean="0">
                <a:solidFill>
                  <a:srgbClr val="002060"/>
                </a:solidFill>
                <a:latin typeface="Times New Roman" pitchFamily="18" charset="0"/>
                <a:cs typeface="Times New Roman" pitchFamily="18" charset="0"/>
              </a:rPr>
              <a:t>отсыпанные слои грунта; </a:t>
            </a:r>
          </a:p>
          <a:p>
            <a:r>
              <a:rPr lang="ru-RU" sz="1600" b="1" dirty="0" smtClean="0">
                <a:solidFill>
                  <a:srgbClr val="002060"/>
                </a:solidFill>
                <a:latin typeface="Times New Roman" pitchFamily="18" charset="0"/>
                <a:cs typeface="Times New Roman" pitchFamily="18" charset="0"/>
              </a:rPr>
              <a:t>5 — направление холостого хода бульдозера; </a:t>
            </a:r>
          </a:p>
          <a:p>
            <a:r>
              <a:rPr lang="ru-RU" sz="1600" b="1" i="1" dirty="0" smtClean="0">
                <a:solidFill>
                  <a:srgbClr val="002060"/>
                </a:solidFill>
                <a:latin typeface="Times New Roman" pitchFamily="18" charset="0"/>
                <a:cs typeface="Times New Roman" pitchFamily="18" charset="0"/>
              </a:rPr>
              <a:t>6 </a:t>
            </a:r>
            <a:r>
              <a:rPr lang="ru-RU" sz="1600" b="1" dirty="0" smtClean="0">
                <a:solidFill>
                  <a:srgbClr val="002060"/>
                </a:solidFill>
                <a:latin typeface="Times New Roman" pitchFamily="18" charset="0"/>
                <a:cs typeface="Times New Roman" pitchFamily="18" charset="0"/>
              </a:rPr>
              <a:t>— направление рабочего хода бульдозера</a:t>
            </a:r>
            <a:endParaRPr lang="ru-RU" sz="1600" b="1" dirty="0">
              <a:solidFill>
                <a:srgbClr val="002060"/>
              </a:solidFill>
              <a:latin typeface="Times New Roman" pitchFamily="18" charset="0"/>
              <a:cs typeface="Times New Roman" pitchFamily="18" charset="0"/>
            </a:endParaRPr>
          </a:p>
        </p:txBody>
      </p:sp>
      <p:sp>
        <p:nvSpPr>
          <p:cNvPr id="39" name="Прямоугольник 38"/>
          <p:cNvSpPr/>
          <p:nvPr/>
        </p:nvSpPr>
        <p:spPr>
          <a:xfrm>
            <a:off x="4929190" y="2786058"/>
            <a:ext cx="2071702" cy="285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smtClean="0">
                <a:solidFill>
                  <a:srgbClr val="C00000"/>
                </a:solidFill>
                <a:latin typeface="Times New Roman" pitchFamily="18" charset="0"/>
                <a:cs typeface="Times New Roman" pitchFamily="18" charset="0"/>
              </a:rPr>
              <a:t>Найти ошибку!</a:t>
            </a:r>
            <a:endParaRPr lang="ru-RU" sz="16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pPr algn="just"/>
            <a:r>
              <a:rPr lang="ru-RU"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Различают три основные схемы разработки и перемещения грунта бульдозерами: прямую, боковую и ступенчатую. </a:t>
            </a:r>
          </a:p>
          <a:p>
            <a:pPr algn="just"/>
            <a:r>
              <a:rPr lang="ru-RU" sz="1600" b="1" dirty="0" smtClean="0">
                <a:solidFill>
                  <a:srgbClr val="C00000"/>
                </a:solidFill>
                <a:latin typeface="Times New Roman" pitchFamily="18" charset="0"/>
                <a:cs typeface="Times New Roman" pitchFamily="18" charset="0"/>
              </a:rPr>
              <a:t>     Прямую схему </a:t>
            </a:r>
            <a:r>
              <a:rPr lang="ru-RU" sz="1600" b="1" dirty="0" smtClean="0">
                <a:solidFill>
                  <a:srgbClr val="0070C0"/>
                </a:solidFill>
                <a:latin typeface="Times New Roman" pitchFamily="18" charset="0"/>
                <a:cs typeface="Times New Roman" pitchFamily="18" charset="0"/>
              </a:rPr>
              <a:t>применяют при рытье траншей и выемок, ширина которых незначительно превышает ширину отвала бульдозера; при устройстве въездов, когда допускается отсыпка грунта в одно место. </a:t>
            </a:r>
            <a:r>
              <a:rPr lang="ru-RU" sz="1600" b="1" dirty="0" smtClean="0">
                <a:latin typeface="Times New Roman" pitchFamily="18" charset="0"/>
                <a:cs typeface="Times New Roman" pitchFamily="18" charset="0"/>
              </a:rPr>
              <a:t>Работая по этой схеме, бульдозер при разработке и перемещении грунта передвигается по прямой линии, совершая возвратно-поступательное движение без поворотов.</a:t>
            </a:r>
          </a:p>
          <a:p>
            <a:pPr algn="just"/>
            <a:r>
              <a:rPr lang="ru-RU" sz="1600" b="1" i="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Боковую схему </a:t>
            </a:r>
            <a:r>
              <a:rPr lang="ru-RU" sz="1600" b="1" dirty="0" smtClean="0">
                <a:solidFill>
                  <a:srgbClr val="0070C0"/>
                </a:solidFill>
                <a:latin typeface="Times New Roman" pitchFamily="18" charset="0"/>
                <a:cs typeface="Times New Roman" pitchFamily="18" charset="0"/>
              </a:rPr>
              <a:t>работы бульдозера применяют при перемещении ранее разработанного грунта из отвалов или сыпучих материалов (песка, гравия и др.) из бункеров, при разработке легких грунтов, срезаемых толстыми слоями, а также при работе на косогорах. </a:t>
            </a:r>
            <a:r>
              <a:rPr lang="ru-RU" sz="1600" b="1" dirty="0" smtClean="0">
                <a:latin typeface="Times New Roman" pitchFamily="18" charset="0"/>
                <a:cs typeface="Times New Roman" pitchFamily="18" charset="0"/>
              </a:rPr>
              <a:t>При этом разрабатываемый грунт располагается сбоку от пути, по которому бульдозер транспортирует его к месту отсыпки. Бульдозер захватывает отвалом грунт, делает поворотное движение, перемещая грунт на транспортный путь, а затем транспортирует его к месту отсыпки.</a:t>
            </a:r>
          </a:p>
          <a:p>
            <a:pPr algn="just"/>
            <a:r>
              <a:rPr lang="ru-RU" sz="1600" b="1" i="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Ступенчатую схему </a:t>
            </a:r>
            <a:r>
              <a:rPr lang="ru-RU" sz="1600" b="1" dirty="0" smtClean="0">
                <a:solidFill>
                  <a:srgbClr val="0070C0"/>
                </a:solidFill>
                <a:latin typeface="Times New Roman" pitchFamily="18" charset="0"/>
                <a:cs typeface="Times New Roman" pitchFamily="18" charset="0"/>
              </a:rPr>
              <a:t>разработки и перемещения грунта применяют преимущественно при устройстве насыпей, выполнении вскрышных работ и вертикальной планировке площадей, когда допускается отсыпать разрабатываемый грунт по всей ширине выемки. </a:t>
            </a:r>
            <a:r>
              <a:rPr lang="ru-RU" sz="1600" b="1" dirty="0" smtClean="0">
                <a:latin typeface="Times New Roman" pitchFamily="18" charset="0"/>
                <a:cs typeface="Times New Roman" pitchFamily="18" charset="0"/>
              </a:rPr>
              <a:t>Работая по этой схеме, бульдозер разрабатывает грунт параллельными проходками, разместив грунт из одной проходки, бульдозер совершает холостой ход под углом к оси рабочего хода и начинает разработку и перемещение грунта на расположенной рядом проходке (</a:t>
            </a:r>
            <a:r>
              <a:rPr lang="ru-RU" sz="1600" b="1" dirty="0" smtClean="0">
                <a:solidFill>
                  <a:srgbClr val="FF0000"/>
                </a:solidFill>
                <a:latin typeface="Times New Roman" pitchFamily="18" charset="0"/>
                <a:cs typeface="Times New Roman" pitchFamily="18" charset="0"/>
              </a:rPr>
              <a:t>рис. 12</a:t>
            </a:r>
            <a:r>
              <a:rPr lang="ru-RU" sz="1600" b="1" dirty="0" smtClean="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При    выполнении    вскрышных     </a:t>
            </a:r>
            <a:r>
              <a:rPr lang="ru-RU" sz="1600" b="1" dirty="0" smtClean="0">
                <a:latin typeface="Times New Roman" pitchFamily="18" charset="0"/>
                <a:cs typeface="Times New Roman" pitchFamily="18" charset="0"/>
              </a:rPr>
              <a:t>работ с отсыпкой грунта в ранее выработанное пространство разработку   грунта   ведут перекрещивающимися проходками, наклонными   в   сторону   выработки   под   углом   10... 12°. Разработку грунта начинают на участках, расположенных в непосредственной  близости  от верхней бровки  откоса старой выработки. При этом толщину срезаемого слоя грунта увеличивают по мере приближения бульдозера к выработке, с тем чтобы у ее откоса она была максимальной. </a:t>
            </a:r>
          </a:p>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Вертикальную   планировку   площадей </a:t>
            </a:r>
            <a:r>
              <a:rPr lang="ru-RU" sz="1600" b="1" dirty="0" smtClean="0">
                <a:latin typeface="Times New Roman" pitchFamily="18" charset="0"/>
                <a:cs typeface="Times New Roman" pitchFamily="18" charset="0"/>
              </a:rPr>
              <a:t>осуществляют после разбивки всей площади с указанием глубины снятия грунта на высоких участках и высоты отсыпки его в выемках.  </a:t>
            </a:r>
            <a:r>
              <a:rPr lang="ru-RU" sz="1500" b="1" dirty="0" smtClean="0">
                <a:latin typeface="Times New Roman" pitchFamily="18" charset="0"/>
                <a:cs typeface="Times New Roman" pitchFamily="18" charset="0"/>
              </a:rPr>
              <a:t>Грунт разрабатывается параллельными проходками. В этом случае целесообразно применять комбинированную схему, сочетающую прямую и ступенчатые схемы.</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Возведение насыпей бульдозерами</a:t>
            </a:r>
            <a:r>
              <a:rPr lang="ru-RU" sz="1600" b="1" dirty="0" smtClean="0">
                <a:latin typeface="Times New Roman" pitchFamily="18" charset="0"/>
                <a:cs typeface="Times New Roman" pitchFamily="18" charset="0"/>
              </a:rPr>
              <a:t> без применения других машин (</a:t>
            </a:r>
            <a:r>
              <a:rPr lang="ru-RU" sz="1600" b="1" dirty="0" smtClean="0">
                <a:solidFill>
                  <a:srgbClr val="0070C0"/>
                </a:solidFill>
                <a:latin typeface="Times New Roman" pitchFamily="18" charset="0"/>
                <a:cs typeface="Times New Roman" pitchFamily="18" charset="0"/>
              </a:rPr>
              <a:t>катков, поливочных машин</a:t>
            </a:r>
            <a:r>
              <a:rPr lang="ru-RU" sz="1600" b="1" dirty="0" smtClean="0">
                <a:latin typeface="Times New Roman" pitchFamily="18" charset="0"/>
                <a:cs typeface="Times New Roman" pitchFamily="18" charset="0"/>
              </a:rPr>
              <a:t>) допускается только в тех случаях, когда техническими условиями на производство работ не предусмотрено уплотнение грунта и местные данные позволяют использовать грунт из резервов.</a:t>
            </a:r>
          </a:p>
          <a:p>
            <a:pPr algn="just"/>
            <a:r>
              <a:rPr lang="ru-RU" sz="1600" b="1" dirty="0" smtClean="0">
                <a:latin typeface="Times New Roman" pitchFamily="18" charset="0"/>
                <a:cs typeface="Times New Roman" pitchFamily="18" charset="0"/>
              </a:rPr>
              <a:t>     В зависимости от ширины насыпи разработку грунта ведут в одно- или двусторонних боковых резервах. Возводят насыпь в следующей технологической последовательности. Перед началом работ производят геодезическую разбивку насыпи и боковых резервов, целью которой является наметить ось и границы основания насыпи, границы бермы и резервов. Резервы закладывают преимущественно на нагорной стороне насыпи с поперечным двусторонним уклоном дна 0,02 к середине резерва. Продольный уклон дна резерва должен составлять не менее 0,002 и не более 0,008. Для удобства работы отсыпку насыпи ведут захватками длиной 50... 100 м.</a:t>
            </a:r>
          </a:p>
          <a:p>
            <a:pPr algn="just"/>
            <a:r>
              <a:rPr lang="ru-RU" sz="1600" b="1" dirty="0" smtClean="0">
                <a:latin typeface="Times New Roman" pitchFamily="18" charset="0"/>
                <a:cs typeface="Times New Roman" pitchFamily="18" charset="0"/>
              </a:rPr>
              <a:t>     Разработку грунта начинают от полевой бровки резерва. Двигаясь на первой скорости, бульдозер срезает грунт слоями до 30 см и перемещает его в сторону насыпи. При подходе к берме отвал бульдозера постепенно приподнимается, чтобы не срезать грунт на берме. Укладку грунта в тело насыпи производят валиками, размещая их по ширине насыпи. </a:t>
            </a:r>
          </a:p>
          <a:p>
            <a:pPr algn="just"/>
            <a:r>
              <a:rPr lang="ru-RU" sz="1600" b="1" dirty="0" smtClean="0">
                <a:latin typeface="Times New Roman" pitchFamily="18" charset="0"/>
                <a:cs typeface="Times New Roman" pitchFamily="18" charset="0"/>
              </a:rPr>
              <a:t>     Холостой ход бульдозера в резерв осуществляется на</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максимальной скорости заднего хода. </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Грунт от каждой проходки в резерве укладывают в тело насыпи, размещая его по ширине насыпи, после чего бульдозер начинает разработку грунта на следующей проходке валиками.  После отсыпки  первого слоя  насыпи на всей длине захватки бульдозер поднимается на насыпь и, перемещаясь вдоль сооружения, разравнивает уложенный валиками   грунт,  одновременно  уплотняя  его  гусеницами. </a:t>
            </a:r>
          </a:p>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Обратная засыпка траншеи бульдозером </a:t>
            </a:r>
            <a:r>
              <a:rPr lang="ru-RU" sz="1600" b="1" dirty="0" smtClean="0">
                <a:latin typeface="Times New Roman" pitchFamily="18" charset="0"/>
                <a:cs typeface="Times New Roman" pitchFamily="18" charset="0"/>
              </a:rPr>
              <a:t>производится грунтом из отвала, расположенного вдоль траншеи, в следующей технологической последовательности. После укладки трубопровода, кабеля или сооружения его одновременно с двух сторон засыпают вручную (</a:t>
            </a:r>
            <a:r>
              <a:rPr lang="ru-RU" sz="1600" b="1" dirty="0" smtClean="0">
                <a:solidFill>
                  <a:srgbClr val="0070C0"/>
                </a:solidFill>
                <a:latin typeface="Times New Roman" pitchFamily="18" charset="0"/>
                <a:cs typeface="Times New Roman" pitchFamily="18" charset="0"/>
              </a:rPr>
              <a:t>чтобы не повредить или не сместить засыпаемый трубопровод или сооружение</a:t>
            </a:r>
            <a:r>
              <a:rPr lang="ru-RU" sz="1600" b="1" dirty="0" smtClean="0">
                <a:latin typeface="Times New Roman" pitchFamily="18" charset="0"/>
                <a:cs typeface="Times New Roman" pitchFamily="18" charset="0"/>
              </a:rPr>
              <a:t>) на высоту 0,25... =0,3 м над верхом сооружения. Дальнейшую засыпку траншеи бульдозер производит, двигаясь перекрестными поперечными ходами.</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14290"/>
            <a:ext cx="9144000" cy="6858000"/>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ru-RU" b="1" dirty="0" smtClean="0">
                <a:solidFill>
                  <a:srgbClr val="FF0000"/>
                </a:solidFill>
                <a:latin typeface="Times New Roman" pitchFamily="18" charset="0"/>
                <a:cs typeface="Times New Roman" pitchFamily="18" charset="0"/>
              </a:rPr>
              <a:t>Вопросы:</a:t>
            </a:r>
          </a:p>
          <a:p>
            <a:pPr marL="342900" indent="-342900" algn="just">
              <a:buFont typeface="+mj-lt"/>
              <a:buAutoNum type="arabicPeriod"/>
            </a:pPr>
            <a:r>
              <a:rPr lang="ru-RU" b="1" dirty="0" smtClean="0">
                <a:solidFill>
                  <a:srgbClr val="C00000"/>
                </a:solidFill>
                <a:latin typeface="Times New Roman" pitchFamily="18" charset="0"/>
                <a:cs typeface="Times New Roman" pitchFamily="18" charset="0"/>
              </a:rPr>
              <a:t>Какие машины называются землеройно-транспортными.</a:t>
            </a:r>
          </a:p>
          <a:p>
            <a:pPr marL="342900" indent="-342900" algn="just">
              <a:buFont typeface="+mj-lt"/>
              <a:buAutoNum type="arabicPeriod"/>
            </a:pPr>
            <a:r>
              <a:rPr lang="ru-RU" b="1" dirty="0" smtClean="0">
                <a:solidFill>
                  <a:srgbClr val="C00000"/>
                </a:solidFill>
                <a:latin typeface="Times New Roman" pitchFamily="18" charset="0"/>
                <a:cs typeface="Times New Roman" pitchFamily="18" charset="0"/>
              </a:rPr>
              <a:t>Какие бывают скреперы.</a:t>
            </a:r>
          </a:p>
          <a:p>
            <a:pPr marL="342900" indent="-342900" algn="just">
              <a:buFont typeface="+mj-lt"/>
              <a:buAutoNum type="arabicPeriod"/>
            </a:pPr>
            <a:r>
              <a:rPr lang="ru-RU" b="1" dirty="0" smtClean="0">
                <a:solidFill>
                  <a:srgbClr val="C00000"/>
                </a:solidFill>
                <a:latin typeface="Times New Roman" pitchFamily="18" charset="0"/>
                <a:cs typeface="Times New Roman" pitchFamily="18" charset="0"/>
              </a:rPr>
              <a:t>Объяснить расчеты длины набора и отгрузки грунта скрепером.</a:t>
            </a:r>
          </a:p>
          <a:p>
            <a:pPr marL="342900" indent="-342900" algn="just">
              <a:buFont typeface="+mj-lt"/>
              <a:buAutoNum type="arabicPeriod"/>
            </a:pPr>
            <a:r>
              <a:rPr lang="ru-RU" b="1" dirty="0" smtClean="0">
                <a:solidFill>
                  <a:srgbClr val="C00000"/>
                </a:solidFill>
                <a:latin typeface="Times New Roman" pitchFamily="18" charset="0"/>
                <a:cs typeface="Times New Roman" pitchFamily="18" charset="0"/>
              </a:rPr>
              <a:t>Объяснить основные схемы работы скреперов.</a:t>
            </a:r>
          </a:p>
          <a:p>
            <a:pPr marL="342900" indent="-342900" algn="just">
              <a:buFont typeface="+mj-lt"/>
              <a:buAutoNum type="arabicPeriod"/>
            </a:pPr>
            <a:r>
              <a:rPr lang="ru-RU" b="1" dirty="0" smtClean="0">
                <a:solidFill>
                  <a:srgbClr val="C00000"/>
                </a:solidFill>
                <a:latin typeface="Times New Roman" pitchFamily="18" charset="0"/>
                <a:ea typeface="Times New Roman" pitchFamily="18" charset="0"/>
                <a:cs typeface="Times New Roman" pitchFamily="18" charset="0"/>
              </a:rPr>
              <a:t>Рассказать про полный цикл работы скрепера и объяснить расчеты.</a:t>
            </a:r>
          </a:p>
          <a:p>
            <a:pPr marL="342900" indent="-342900" algn="just">
              <a:buFont typeface="+mj-lt"/>
              <a:buAutoNum type="arabicPeriod"/>
            </a:pPr>
            <a:r>
              <a:rPr lang="ru-RU" b="1" dirty="0" smtClean="0">
                <a:solidFill>
                  <a:srgbClr val="C00000"/>
                </a:solidFill>
                <a:latin typeface="Times New Roman" pitchFamily="18" charset="0"/>
                <a:cs typeface="Times New Roman" pitchFamily="18" charset="0"/>
              </a:rPr>
              <a:t>Объяснить дополнительные схемы работы скреперов.</a:t>
            </a:r>
          </a:p>
          <a:p>
            <a:pPr marL="342900" indent="-342900" algn="just">
              <a:buFont typeface="+mj-lt"/>
              <a:buAutoNum type="arabicPeriod"/>
            </a:pPr>
            <a:r>
              <a:rPr lang="ru-RU" b="1" dirty="0" smtClean="0">
                <a:solidFill>
                  <a:srgbClr val="0070C0"/>
                </a:solidFill>
                <a:latin typeface="Times New Roman" pitchFamily="18" charset="0"/>
                <a:cs typeface="Times New Roman" pitchFamily="18" charset="0"/>
              </a:rPr>
              <a:t> Какие бывают бульдозеры и виды их работ.</a:t>
            </a:r>
          </a:p>
          <a:p>
            <a:pPr marL="342900" indent="-342900" algn="just">
              <a:buFont typeface="+mj-lt"/>
              <a:buAutoNum type="arabicPeriod"/>
            </a:pPr>
            <a:r>
              <a:rPr lang="ru-RU" b="1" dirty="0" smtClean="0">
                <a:solidFill>
                  <a:srgbClr val="0070C0"/>
                </a:solidFill>
                <a:latin typeface="Times New Roman" pitchFamily="18" charset="0"/>
                <a:cs typeface="Times New Roman" pitchFamily="18" charset="0"/>
              </a:rPr>
              <a:t> Планировка бульдозерами траншейным и послойным способами. </a:t>
            </a:r>
          </a:p>
          <a:p>
            <a:pPr marL="342900" indent="-342900" algn="just">
              <a:buFont typeface="+mj-lt"/>
              <a:buAutoNum type="arabicPeriod"/>
            </a:pPr>
            <a:r>
              <a:rPr lang="ru-RU" b="1" dirty="0" smtClean="0">
                <a:solidFill>
                  <a:srgbClr val="0070C0"/>
                </a:solidFill>
                <a:latin typeface="Times New Roman" pitchFamily="18" charset="0"/>
                <a:cs typeface="Times New Roman" pitchFamily="18" charset="0"/>
              </a:rPr>
              <a:t> Три основные схемы разработки и перемещения грунта бульдозерами - прямая, боковая и ступенчатая. </a:t>
            </a:r>
          </a:p>
          <a:p>
            <a:pPr marL="342900" indent="-342900" algn="just">
              <a:buFont typeface="+mj-lt"/>
              <a:buAutoNum type="arabicPeriod"/>
            </a:pPr>
            <a:r>
              <a:rPr lang="ru-RU" b="1" dirty="0" smtClean="0">
                <a:solidFill>
                  <a:srgbClr val="0070C0"/>
                </a:solidFill>
                <a:latin typeface="Times New Roman" pitchFamily="18" charset="0"/>
                <a:cs typeface="Times New Roman" pitchFamily="18" charset="0"/>
              </a:rPr>
              <a:t>Возведение насыпей бульдозерами (рассказать по схемам).</a:t>
            </a:r>
          </a:p>
          <a:p>
            <a:pPr marL="342900" indent="-342900" algn="just">
              <a:buFont typeface="+mj-lt"/>
              <a:buAutoNum type="arabicPeriod"/>
            </a:pPr>
            <a:r>
              <a:rPr lang="ru-RU" b="1" dirty="0" smtClean="0">
                <a:solidFill>
                  <a:srgbClr val="0070C0"/>
                </a:solidFill>
                <a:latin typeface="Times New Roman" pitchFamily="18" charset="0"/>
                <a:cs typeface="Times New Roman" pitchFamily="18" charset="0"/>
              </a:rPr>
              <a:t>Обратная засыпка траншеи бульдозером (рассказать по схемам).</a:t>
            </a:r>
          </a:p>
          <a:p>
            <a:pPr marL="342900" indent="-342900" algn="just">
              <a:buFont typeface="+mj-lt"/>
              <a:buAutoNum type="arabicPeriod"/>
            </a:pPr>
            <a:r>
              <a:rPr lang="ru-RU" b="1" dirty="0" smtClean="0">
                <a:solidFill>
                  <a:srgbClr val="0070C0"/>
                </a:solidFill>
                <a:latin typeface="Times New Roman" pitchFamily="18" charset="0"/>
                <a:cs typeface="Times New Roman" pitchFamily="18" charset="0"/>
              </a:rPr>
              <a:t>Комплексная работа бульдозеров с другими машинами (рассказать по схемам).</a:t>
            </a:r>
          </a:p>
          <a:p>
            <a:pPr marL="342900" indent="-342900" algn="just">
              <a:buFont typeface="+mj-lt"/>
              <a:buAutoNum type="arabicPeriod"/>
            </a:pPr>
            <a:r>
              <a:rPr lang="ru-RU" b="1" dirty="0" smtClean="0">
                <a:solidFill>
                  <a:srgbClr val="002060"/>
                </a:solidFill>
                <a:latin typeface="Times New Roman" pitchFamily="18" charset="0"/>
                <a:cs typeface="Times New Roman" pitchFamily="18" charset="0"/>
              </a:rPr>
              <a:t>Какие бывают грейдеры и схема разработки  грунта автогрейдером.</a:t>
            </a:r>
          </a:p>
          <a:p>
            <a:pPr marL="342900" indent="-342900" algn="just">
              <a:buFont typeface="+mj-lt"/>
              <a:buAutoNum type="arabicPeriod"/>
            </a:pPr>
            <a:r>
              <a:rPr lang="ru-RU" b="1" dirty="0" smtClean="0">
                <a:solidFill>
                  <a:srgbClr val="002060"/>
                </a:solidFill>
                <a:latin typeface="Times New Roman" pitchFamily="18" charset="0"/>
                <a:cs typeface="Times New Roman" pitchFamily="18" charset="0"/>
              </a:rPr>
              <a:t>Схема автоматического регулирования забора грунта.</a:t>
            </a:r>
          </a:p>
          <a:p>
            <a:pPr marL="342900" indent="-342900" algn="just">
              <a:buFont typeface="+mj-lt"/>
              <a:buAutoNum type="arabicPeriod"/>
            </a:pPr>
            <a:endParaRPr lang="ru-RU" b="1" dirty="0" smtClean="0">
              <a:solidFill>
                <a:srgbClr val="0070C0"/>
              </a:solidFill>
              <a:latin typeface="Times New Roman" pitchFamily="18" charset="0"/>
              <a:cs typeface="Times New Roman" pitchFamily="18" charset="0"/>
            </a:endParaRPr>
          </a:p>
          <a:p>
            <a:pPr algn="just">
              <a:lnSpc>
                <a:spcPct val="150000"/>
              </a:lnSpc>
            </a:pPr>
            <a:r>
              <a:rPr lang="ru-RU" b="1" dirty="0" smtClean="0">
                <a:solidFill>
                  <a:srgbClr val="C00000"/>
                </a:solidFill>
                <a:latin typeface="Times New Roman" pitchFamily="18" charset="0"/>
                <a:cs typeface="Times New Roman" pitchFamily="18" charset="0"/>
              </a:rPr>
              <a:t>Выводы  делать студенту самостоятельно.</a:t>
            </a:r>
          </a:p>
          <a:p>
            <a:pPr algn="just">
              <a:lnSpc>
                <a:spcPct val="150000"/>
              </a:lnSpc>
            </a:pPr>
            <a:r>
              <a:rPr lang="ru-RU" b="1" dirty="0" smtClean="0">
                <a:solidFill>
                  <a:srgbClr val="002060"/>
                </a:solidFill>
                <a:latin typeface="Times New Roman" pitchFamily="18" charset="0"/>
                <a:cs typeface="Times New Roman" pitchFamily="18" charset="0"/>
              </a:rPr>
              <a:t>При добавлении в лекцию собственных слайдов и текстовой части – добавляется шесть баллов.</a:t>
            </a:r>
          </a:p>
          <a:p>
            <a:pPr algn="just">
              <a:lnSpc>
                <a:spcPct val="150000"/>
              </a:lnSpc>
            </a:pPr>
            <a:r>
              <a:rPr lang="ru-RU" b="1" dirty="0" smtClean="0">
                <a:solidFill>
                  <a:srgbClr val="002060"/>
                </a:solidFill>
                <a:latin typeface="Times New Roman" pitchFamily="18" charset="0"/>
                <a:cs typeface="Times New Roman" pitchFamily="18" charset="0"/>
              </a:rPr>
              <a:t>При разработке собственной лекции – добавляется двенадцать баллов.</a:t>
            </a:r>
          </a:p>
          <a:p>
            <a:pPr marL="342900" indent="-342900" algn="just"/>
            <a:endParaRPr lang="ru-RU" b="1" dirty="0" smtClean="0">
              <a:solidFill>
                <a:srgbClr val="0070C0"/>
              </a:solidFill>
              <a:latin typeface="Times New Roman" pitchFamily="18" charset="0"/>
              <a:cs typeface="Times New Roman" pitchFamily="18" charset="0"/>
            </a:endParaRPr>
          </a:p>
          <a:p>
            <a:pPr marL="342900" indent="-342900" algn="just">
              <a:buFont typeface="+mj-lt"/>
              <a:buAutoNum type="arabicPeriod"/>
            </a:pPr>
            <a:endParaRPr lang="ru-RU" dirty="0" smtClean="0">
              <a:solidFill>
                <a:srgbClr val="FF0000"/>
              </a:solidFill>
              <a:latin typeface="Times New Roman" pitchFamily="18" charset="0"/>
              <a:cs typeface="Times New Roman" pitchFamily="18" charset="0"/>
            </a:endParaRPr>
          </a:p>
          <a:p>
            <a:pPr marL="342900" indent="-342900" algn="just">
              <a:buFont typeface="+mj-lt"/>
              <a:buAutoNum type="arabicPeriod"/>
            </a:pPr>
            <a:endParaRPr lang="ru-RU" b="1" dirty="0" smtClean="0">
              <a:solidFill>
                <a:srgbClr val="FF0000"/>
              </a:solidFill>
              <a:latin typeface="Times New Roman" pitchFamily="18" charset="0"/>
              <a:cs typeface="Times New Roman" pitchFamily="18" charset="0"/>
            </a:endParaRPr>
          </a:p>
          <a:p>
            <a:pPr marL="342900" indent="-342900" algn="just">
              <a:buFont typeface="+mj-lt"/>
              <a:buAutoNum type="arabicPeriod"/>
            </a:pPr>
            <a:endParaRPr lang="ru-RU" b="1" dirty="0" smtClean="0">
              <a:solidFill>
                <a:srgbClr val="0070C0"/>
              </a:solidFill>
              <a:latin typeface="Times New Roman" pitchFamily="18" charset="0"/>
              <a:cs typeface="Times New Roman" pitchFamily="18" charset="0"/>
            </a:endParaRPr>
          </a:p>
          <a:p>
            <a:pPr marL="342900" indent="-342900" algn="just">
              <a:buFont typeface="+mj-lt"/>
              <a:buAutoNum type="arabicPeriod"/>
            </a:pPr>
            <a:endParaRPr lang="ru-RU" b="1" dirty="0" smtClean="0">
              <a:solidFill>
                <a:srgbClr val="0070C0"/>
              </a:solidFill>
              <a:latin typeface="Times New Roman" pitchFamily="18" charset="0"/>
              <a:cs typeface="Times New Roman" pitchFamily="18" charset="0"/>
            </a:endParaRPr>
          </a:p>
          <a:p>
            <a:pPr marL="342900" indent="-342900" algn="just"/>
            <a:endParaRPr lang="ru-RU" b="1" dirty="0" smtClean="0">
              <a:solidFill>
                <a:srgbClr val="0070C0"/>
              </a:solidFill>
              <a:latin typeface="Times New Roman" pitchFamily="18" charset="0"/>
              <a:cs typeface="Times New Roman" pitchFamily="18" charset="0"/>
            </a:endParaRPr>
          </a:p>
          <a:p>
            <a:pPr marL="342900" indent="-342900" algn="just">
              <a:buFont typeface="+mj-lt"/>
              <a:buAutoNum type="arabicPeriod"/>
            </a:pPr>
            <a:endParaRPr lang="ru-RU" b="1" dirty="0" smtClean="0">
              <a:solidFill>
                <a:srgbClr val="0070C0"/>
              </a:solidFill>
              <a:latin typeface="Times New Roman" pitchFamily="18" charset="0"/>
              <a:cs typeface="Times New Roman" pitchFamily="18" charset="0"/>
            </a:endParaRPr>
          </a:p>
          <a:p>
            <a:pPr marL="342900" indent="-342900" algn="just">
              <a:buFont typeface="+mj-lt"/>
              <a:buAutoNum type="arabicPeriod"/>
            </a:pPr>
            <a:endParaRPr lang="ru-RU" dirty="0" smtClean="0">
              <a:solidFill>
                <a:srgbClr val="FF0000"/>
              </a:solidFill>
            </a:endParaRPr>
          </a:p>
          <a:p>
            <a:pPr marL="342900" indent="-342900" algn="just">
              <a:buFont typeface="+mj-lt"/>
              <a:buAutoNum type="arabicPeriod"/>
            </a:pPr>
            <a:endParaRPr lang="ru-RU"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771084"/>
          </a:xfrm>
          <a:prstGeom prst="rect">
            <a:avLst/>
          </a:prstGeom>
        </p:spPr>
        <p:txBody>
          <a:bodyPr wrap="square">
            <a:spAutoFit/>
          </a:bodyPr>
          <a:lstStyle/>
          <a:p>
            <a:pPr algn="just"/>
            <a:r>
              <a:rPr lang="ru-RU" b="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Площадь отвала разбивают на отдельные участки, бульдозер подходит к отвалу грунта под некоторым углом, забирает грунт на участке </a:t>
            </a:r>
            <a:r>
              <a:rPr lang="en-US" sz="1600" b="1" dirty="0" smtClean="0">
                <a:solidFill>
                  <a:srgbClr val="0070C0"/>
                </a:solidFill>
                <a:latin typeface="Times New Roman" pitchFamily="18" charset="0"/>
                <a:cs typeface="Times New Roman" pitchFamily="18" charset="0"/>
              </a:rPr>
              <a:t>I</a:t>
            </a:r>
            <a:r>
              <a:rPr lang="en-US" sz="1600" b="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и перемещает его в траншею. После этого, поперечными проходками он перемещает в траншею грунт из участка </a:t>
            </a:r>
            <a:r>
              <a:rPr lang="ru-RU" sz="1600" b="1" dirty="0" smtClean="0">
                <a:solidFill>
                  <a:srgbClr val="0070C0"/>
                </a:solidFill>
                <a:latin typeface="Times New Roman" pitchFamily="18" charset="0"/>
                <a:cs typeface="Times New Roman" pitchFamily="18" charset="0"/>
              </a:rPr>
              <a:t>П, </a:t>
            </a:r>
            <a:r>
              <a:rPr lang="ru-RU" sz="1600" b="1" dirty="0" smtClean="0">
                <a:latin typeface="Times New Roman" pitchFamily="18" charset="0"/>
                <a:cs typeface="Times New Roman" pitchFamily="18" charset="0"/>
              </a:rPr>
              <a:t>затем косыми проходками нз участка </a:t>
            </a:r>
            <a:r>
              <a:rPr lang="en-US" sz="1600" b="1" dirty="0" smtClean="0">
                <a:solidFill>
                  <a:srgbClr val="0070C0"/>
                </a:solidFill>
                <a:latin typeface="Times New Roman" pitchFamily="18" charset="0"/>
                <a:cs typeface="Times New Roman" pitchFamily="18" charset="0"/>
              </a:rPr>
              <a:t>III</a:t>
            </a:r>
            <a:r>
              <a:rPr lang="ru-RU" sz="1600" b="1" dirty="0" smtClean="0">
                <a:solidFill>
                  <a:srgbClr val="0070C0"/>
                </a:solidFill>
                <a:latin typeface="Times New Roman" pitchFamily="18" charset="0"/>
                <a:cs typeface="Times New Roman" pitchFamily="18" charset="0"/>
              </a:rPr>
              <a:t>,</a:t>
            </a:r>
            <a:r>
              <a:rPr lang="ru-RU" sz="1600" b="1" dirty="0" smtClean="0">
                <a:latin typeface="Times New Roman" pitchFamily="18" charset="0"/>
                <a:cs typeface="Times New Roman" pitchFamily="18" charset="0"/>
              </a:rPr>
              <a:t> поперечными из участка </a:t>
            </a:r>
            <a:r>
              <a:rPr lang="en-US" sz="1600" b="1" dirty="0" smtClean="0">
                <a:solidFill>
                  <a:srgbClr val="0070C0"/>
                </a:solidFill>
                <a:latin typeface="Times New Roman" pitchFamily="18" charset="0"/>
                <a:cs typeface="Times New Roman" pitchFamily="18" charset="0"/>
              </a:rPr>
              <a:t>IV</a:t>
            </a:r>
            <a:r>
              <a:rPr lang="en-US" sz="1600" b="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и т.д. Аналогичную схему движения бульдозера применяют и при засыпке фундаментов зданий. При таком чередовании направлений движения бульдозера уменьшается путь перемещения его с грунтом и улучшаются условия набора грунта.</a:t>
            </a:r>
          </a:p>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Засыпку искусственного сооружения</a:t>
            </a:r>
            <a:r>
              <a:rPr lang="ru-RU" sz="1600" b="1" dirty="0" smtClean="0">
                <a:latin typeface="Times New Roman" pitchFamily="18" charset="0"/>
                <a:cs typeface="Times New Roman" pitchFamily="18" charset="0"/>
              </a:rPr>
              <a:t>, конструкция которого не требует ручной засыпки (</a:t>
            </a:r>
            <a:r>
              <a:rPr lang="ru-RU" sz="1600" b="1" dirty="0" smtClean="0">
                <a:solidFill>
                  <a:srgbClr val="0070C0"/>
                </a:solidFill>
                <a:latin typeface="Times New Roman" pitchFamily="18" charset="0"/>
                <a:cs typeface="Times New Roman" pitchFamily="18" charset="0"/>
              </a:rPr>
              <a:t>железобетонные коллекторы, тоннели, трубы большого диаметра и т. п</a:t>
            </a:r>
            <a:r>
              <a:rPr lang="ru-RU" sz="1600" b="1" dirty="0" smtClean="0">
                <a:latin typeface="Times New Roman" pitchFamily="18" charset="0"/>
                <a:cs typeface="Times New Roman" pitchFamily="18" charset="0"/>
              </a:rPr>
              <a:t>.), производят в следующем порядке. Вначале присыпают сооружение с одной стороны на высоту до </a:t>
            </a:r>
            <a:r>
              <a:rPr lang="ru-RU" sz="1600" b="1" dirty="0" smtClean="0">
                <a:solidFill>
                  <a:srgbClr val="0070C0"/>
                </a:solidFill>
                <a:latin typeface="Times New Roman" pitchFamily="18" charset="0"/>
                <a:cs typeface="Times New Roman" pitchFamily="18" charset="0"/>
              </a:rPr>
              <a:t>0,5 м</a:t>
            </a:r>
            <a:r>
              <a:rPr lang="ru-RU" sz="1600" b="1" dirty="0" smtClean="0">
                <a:latin typeface="Times New Roman" pitchFamily="18" charset="0"/>
                <a:cs typeface="Times New Roman" pitchFamily="18" charset="0"/>
              </a:rPr>
              <a:t> затем производят присыпку его на высоту до </a:t>
            </a:r>
            <a:r>
              <a:rPr lang="ru-RU" sz="1600" b="1" dirty="0" smtClean="0">
                <a:solidFill>
                  <a:srgbClr val="0070C0"/>
                </a:solidFill>
                <a:latin typeface="Times New Roman" pitchFamily="18" charset="0"/>
                <a:cs typeface="Times New Roman" pitchFamily="18" charset="0"/>
              </a:rPr>
              <a:t>1,0 м</a:t>
            </a:r>
            <a:r>
              <a:rPr lang="ru-RU" sz="1600" b="1" dirty="0" smtClean="0">
                <a:latin typeface="Times New Roman" pitchFamily="18" charset="0"/>
                <a:cs typeface="Times New Roman" pitchFamily="18" charset="0"/>
              </a:rPr>
              <a:t> с другой стороны грунтом, привезенным самосвалами. Окончательную засыпку сооружения на полную высоту (</a:t>
            </a:r>
            <a:r>
              <a:rPr lang="ru-RU" sz="1600" b="1" dirty="0" smtClean="0">
                <a:solidFill>
                  <a:srgbClr val="0070C0"/>
                </a:solidFill>
                <a:latin typeface="Times New Roman" pitchFamily="18" charset="0"/>
                <a:cs typeface="Times New Roman" pitchFamily="18" charset="0"/>
              </a:rPr>
              <a:t>после того как выполнена присыпка его с двух сторон</a:t>
            </a:r>
            <a:r>
              <a:rPr lang="ru-RU" sz="1600" b="1" dirty="0" smtClean="0">
                <a:latin typeface="Times New Roman" pitchFamily="18" charset="0"/>
                <a:cs typeface="Times New Roman" pitchFamily="18" charset="0"/>
              </a:rPr>
              <a:t>) выполняют, как указано выше. Соблюдение такой последовательности засыпки необходимо, так как при односторонней засыпке возможна деформация сооружения.</a:t>
            </a:r>
          </a:p>
          <a:p>
            <a:pPr algn="just"/>
            <a:r>
              <a:rPr lang="ru-RU" sz="1600" dirty="0" smtClean="0"/>
              <a:t>     </a:t>
            </a:r>
            <a:r>
              <a:rPr lang="ru-RU" sz="1600" b="1" dirty="0" smtClean="0">
                <a:solidFill>
                  <a:srgbClr val="C00000"/>
                </a:solidFill>
                <a:latin typeface="Times New Roman" pitchFamily="18" charset="0"/>
                <a:cs typeface="Times New Roman" pitchFamily="18" charset="0"/>
              </a:rPr>
              <a:t>При зачистке откосов бульдозерами </a:t>
            </a:r>
            <a:r>
              <a:rPr lang="ru-RU" sz="1600" b="1" dirty="0" smtClean="0">
                <a:latin typeface="Times New Roman" pitchFamily="18" charset="0"/>
                <a:cs typeface="Times New Roman" pitchFamily="18" charset="0"/>
              </a:rPr>
              <a:t>отвалы грунта располагают преимущественно вдоль нижней бровки зачищаемого откоса. Это позволяет перемещать грунт сверху вниз. С помощью бульдозеров зачищают откосы, крутизна которых не превышает </a:t>
            </a:r>
            <a:r>
              <a:rPr lang="ru-RU" sz="1600" b="1" dirty="0" smtClean="0">
                <a:solidFill>
                  <a:srgbClr val="0070C0"/>
                </a:solidFill>
                <a:latin typeface="Times New Roman" pitchFamily="18" charset="0"/>
                <a:cs typeface="Times New Roman" pitchFamily="18" charset="0"/>
              </a:rPr>
              <a:t>1 : 2,5.</a:t>
            </a:r>
          </a:p>
          <a:p>
            <a:endParaRPr lang="ru-RU" sz="1600" b="1" dirty="0" smtClean="0"/>
          </a:p>
          <a:p>
            <a:pPr algn="ctr"/>
            <a:r>
              <a:rPr lang="ru-RU" sz="1600" b="1" dirty="0" smtClean="0">
                <a:solidFill>
                  <a:srgbClr val="FF0000"/>
                </a:solidFill>
                <a:latin typeface="Times New Roman" pitchFamily="18" charset="0"/>
                <a:cs typeface="Times New Roman" pitchFamily="18" charset="0"/>
              </a:rPr>
              <a:t>Комплексная работа бульдозеров с другими машинами</a:t>
            </a:r>
            <a:endParaRPr lang="ru-RU" sz="1600" dirty="0" smtClean="0">
              <a:solidFill>
                <a:srgbClr val="FF0000"/>
              </a:solidFill>
              <a:latin typeface="Times New Roman" pitchFamily="18" charset="0"/>
              <a:cs typeface="Times New Roman" pitchFamily="18" charset="0"/>
            </a:endParaRPr>
          </a:p>
          <a:p>
            <a:pPr algn="just"/>
            <a:r>
              <a:rPr lang="ru-RU" sz="1600" b="1" dirty="0" smtClean="0">
                <a:latin typeface="Times New Roman" pitchFamily="18" charset="0"/>
                <a:cs typeface="Times New Roman" pitchFamily="18" charset="0"/>
              </a:rPr>
              <a:t>В зависимости от характера выполняемых работ, вида земляного сооружения и принятой схемы производства работ бульдозеры работают в комплекте с экскаваторами, транспортными средствами (</a:t>
            </a:r>
            <a:r>
              <a:rPr lang="ru-RU" sz="1600" b="1" dirty="0" smtClean="0">
                <a:solidFill>
                  <a:srgbClr val="0070C0"/>
                </a:solidFill>
                <a:latin typeface="Times New Roman" pitchFamily="18" charset="0"/>
                <a:cs typeface="Times New Roman" pitchFamily="18" charset="0"/>
              </a:rPr>
              <a:t>автомобильным, железнодорожным и конвейерным транспортом</a:t>
            </a:r>
            <a:r>
              <a:rPr lang="ru-RU" sz="1600" b="1" dirty="0" smtClean="0">
                <a:latin typeface="Times New Roman" pitchFamily="18" charset="0"/>
                <a:cs typeface="Times New Roman" pitchFamily="18" charset="0"/>
              </a:rPr>
              <a:t>), уплотняющими машинами, грейдерами и т. д.</a:t>
            </a:r>
            <a:r>
              <a:rPr lang="ru-RU" sz="1600" dirty="0" smtClean="0"/>
              <a:t> </a:t>
            </a:r>
            <a:r>
              <a:rPr lang="ru-RU" sz="1600" b="1" dirty="0" smtClean="0">
                <a:latin typeface="Times New Roman" pitchFamily="18" charset="0"/>
                <a:cs typeface="Times New Roman" pitchFamily="18" charset="0"/>
              </a:rPr>
              <a:t>Вполне   определенный   комплект  машин   применяется при засыпке водопропускных труб в насыпях. Грунт доставляется   самосвалами   грузоподъемностью   </a:t>
            </a:r>
            <a:r>
              <a:rPr lang="ru-RU" sz="1600" b="1" dirty="0" smtClean="0">
                <a:solidFill>
                  <a:srgbClr val="0070C0"/>
                </a:solidFill>
                <a:latin typeface="Times New Roman" pitchFamily="18" charset="0"/>
                <a:cs typeface="Times New Roman" pitchFamily="18" charset="0"/>
              </a:rPr>
              <a:t>11... 14 т </a:t>
            </a:r>
            <a:r>
              <a:rPr lang="ru-RU" sz="1600" b="1" dirty="0" smtClean="0">
                <a:latin typeface="Times New Roman" pitchFamily="18" charset="0"/>
                <a:cs typeface="Times New Roman" pitchFamily="18" charset="0"/>
              </a:rPr>
              <a:t>и выгружается  в зоне трубы,  создавая  запасы  грунта (</a:t>
            </a:r>
            <a:r>
              <a:rPr lang="ru-RU" sz="1600" b="1" dirty="0" smtClean="0">
                <a:solidFill>
                  <a:srgbClr val="FF0000"/>
                </a:solidFill>
                <a:latin typeface="Times New Roman" pitchFamily="18" charset="0"/>
                <a:cs typeface="Times New Roman" pitchFamily="18" charset="0"/>
              </a:rPr>
              <a:t>рис. 13, а</a:t>
            </a:r>
            <a:r>
              <a:rPr lang="ru-RU" sz="1600" b="1" dirty="0" smtClean="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Из созданного запаса грунт перемещается бульдозерами к трубе и разравнивается слоями.</a:t>
            </a:r>
            <a:endParaRPr lang="ru-RU" sz="1600" b="1"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C:\Documents and Settings\AGoltsev\Рабочий стол\Без имени-5копирование.jpg"/>
          <p:cNvPicPr>
            <a:picLocks noChangeAspect="1" noChangeArrowheads="1"/>
          </p:cNvPicPr>
          <p:nvPr/>
        </p:nvPicPr>
        <p:blipFill>
          <a:blip r:embed="rId2"/>
          <a:srcRect/>
          <a:stretch>
            <a:fillRect/>
          </a:stretch>
        </p:blipFill>
        <p:spPr bwMode="auto">
          <a:xfrm>
            <a:off x="0" y="1"/>
            <a:ext cx="4500562" cy="5000635"/>
          </a:xfrm>
          <a:prstGeom prst="rect">
            <a:avLst/>
          </a:prstGeom>
          <a:noFill/>
          <a:ln w="9525">
            <a:solidFill>
              <a:schemeClr val="tx1"/>
            </a:solidFill>
          </a:ln>
        </p:spPr>
      </p:pic>
      <p:pic>
        <p:nvPicPr>
          <p:cNvPr id="5122" name="Picture 2" descr="C:\Documents and Settings\AGoltsev\Рабочий стол\Без имени-6копирование.jpg"/>
          <p:cNvPicPr>
            <a:picLocks noChangeAspect="1" noChangeArrowheads="1"/>
          </p:cNvPicPr>
          <p:nvPr/>
        </p:nvPicPr>
        <p:blipFill>
          <a:blip r:embed="rId3"/>
          <a:srcRect/>
          <a:stretch>
            <a:fillRect/>
          </a:stretch>
        </p:blipFill>
        <p:spPr bwMode="auto">
          <a:xfrm>
            <a:off x="4500562" y="0"/>
            <a:ext cx="4643438" cy="2071678"/>
          </a:xfrm>
          <a:prstGeom prst="rect">
            <a:avLst/>
          </a:prstGeom>
          <a:noFill/>
          <a:ln w="9525">
            <a:solidFill>
              <a:schemeClr val="tx1"/>
            </a:solidFill>
          </a:ln>
        </p:spPr>
      </p:pic>
      <p:sp>
        <p:nvSpPr>
          <p:cNvPr id="4" name="Прямоугольник 3"/>
          <p:cNvSpPr/>
          <p:nvPr/>
        </p:nvSpPr>
        <p:spPr>
          <a:xfrm>
            <a:off x="4572000" y="2071678"/>
            <a:ext cx="4572000" cy="3046988"/>
          </a:xfrm>
          <a:prstGeom prst="rect">
            <a:avLst/>
          </a:prstGeom>
        </p:spPr>
        <p:txBody>
          <a:bodyPr>
            <a:spAutoFit/>
          </a:bodyPr>
          <a:lstStyle/>
          <a:p>
            <a:r>
              <a:rPr lang="ru-RU" sz="1600" b="1" dirty="0" smtClean="0">
                <a:solidFill>
                  <a:srgbClr val="FF0000"/>
                </a:solidFill>
                <a:latin typeface="Times New Roman" pitchFamily="18" charset="0"/>
                <a:cs typeface="Times New Roman" pitchFamily="18" charset="0"/>
              </a:rPr>
              <a:t>Рис. 13. Засыпка труб</a:t>
            </a:r>
          </a:p>
          <a:p>
            <a:r>
              <a:rPr lang="ru-RU" sz="1600" b="1" dirty="0" smtClean="0">
                <a:solidFill>
                  <a:srgbClr val="C00000"/>
                </a:solidFill>
                <a:latin typeface="Times New Roman" pitchFamily="18" charset="0"/>
                <a:cs typeface="Times New Roman" pitchFamily="18" charset="0"/>
              </a:rPr>
              <a:t>а – схема работ; б – схема засыпки;</a:t>
            </a:r>
          </a:p>
          <a:p>
            <a:r>
              <a:rPr lang="ru-RU" sz="1600" b="1" dirty="0" smtClean="0">
                <a:solidFill>
                  <a:srgbClr val="002060"/>
                </a:solidFill>
                <a:latin typeface="Times New Roman" pitchFamily="18" charset="0"/>
                <a:cs typeface="Times New Roman" pitchFamily="18" charset="0"/>
              </a:rPr>
              <a:t>1 – автомобиль-самосвал;</a:t>
            </a:r>
          </a:p>
          <a:p>
            <a:r>
              <a:rPr lang="ru-RU" sz="1600" b="1" dirty="0" smtClean="0">
                <a:solidFill>
                  <a:srgbClr val="002060"/>
                </a:solidFill>
                <a:latin typeface="Times New Roman" pitchFamily="18" charset="0"/>
                <a:cs typeface="Times New Roman" pitchFamily="18" charset="0"/>
              </a:rPr>
              <a:t>2 – бульдозер;</a:t>
            </a:r>
          </a:p>
          <a:p>
            <a:r>
              <a:rPr lang="ru-RU" sz="1600" b="1" dirty="0" smtClean="0">
                <a:solidFill>
                  <a:srgbClr val="002060"/>
                </a:solidFill>
                <a:latin typeface="Times New Roman" pitchFamily="18" charset="0"/>
                <a:cs typeface="Times New Roman" pitchFamily="18" charset="0"/>
              </a:rPr>
              <a:t>3 – труба;</a:t>
            </a:r>
          </a:p>
          <a:p>
            <a:r>
              <a:rPr lang="ru-RU" sz="1600" b="1" dirty="0" smtClean="0">
                <a:solidFill>
                  <a:srgbClr val="002060"/>
                </a:solidFill>
                <a:latin typeface="Times New Roman" pitchFamily="18" charset="0"/>
                <a:cs typeface="Times New Roman" pitchFamily="18" charset="0"/>
              </a:rPr>
              <a:t>4 – каток;</a:t>
            </a:r>
          </a:p>
          <a:p>
            <a:r>
              <a:rPr lang="ru-RU" sz="1600" b="1" dirty="0" smtClean="0">
                <a:solidFill>
                  <a:srgbClr val="002060"/>
                </a:solidFill>
                <a:latin typeface="Times New Roman" pitchFamily="18" charset="0"/>
                <a:cs typeface="Times New Roman" pitchFamily="18" charset="0"/>
              </a:rPr>
              <a:t>5 – участок, уплотняемый электротрамбовками;</a:t>
            </a:r>
          </a:p>
          <a:p>
            <a:r>
              <a:rPr lang="ru-RU" sz="1600" b="1" dirty="0" smtClean="0">
                <a:solidFill>
                  <a:srgbClr val="002060"/>
                </a:solidFill>
                <a:latin typeface="Times New Roman" pitchFamily="18" charset="0"/>
                <a:cs typeface="Times New Roman" pitchFamily="18" charset="0"/>
              </a:rPr>
              <a:t>6 – участок грунта  над трубой,  не укладываемые катком   (цифры в кружках указывают последовательность укладки слоев грунта)</a:t>
            </a:r>
            <a:endParaRPr lang="ru-RU" sz="1600" b="1" dirty="0">
              <a:solidFill>
                <a:srgbClr val="002060"/>
              </a:solidFill>
              <a:latin typeface="Times New Roman" pitchFamily="18" charset="0"/>
              <a:cs typeface="Times New Roman" pitchFamily="18" charset="0"/>
            </a:endParaRPr>
          </a:p>
        </p:txBody>
      </p:sp>
      <p:sp>
        <p:nvSpPr>
          <p:cNvPr id="5" name="Прямоугольник 4"/>
          <p:cNvSpPr/>
          <p:nvPr/>
        </p:nvSpPr>
        <p:spPr>
          <a:xfrm>
            <a:off x="0" y="5072074"/>
            <a:ext cx="9144000" cy="1077218"/>
          </a:xfrm>
          <a:prstGeom prst="rect">
            <a:avLst/>
          </a:prstGeom>
        </p:spPr>
        <p:txBody>
          <a:bodyPr wrap="square">
            <a:spAutoFit/>
          </a:bodyPr>
          <a:lstStyle/>
          <a:p>
            <a:r>
              <a:rPr lang="ru-RU" sz="1600" b="1" dirty="0" smtClean="0">
                <a:latin typeface="Times New Roman" pitchFamily="18" charset="0"/>
                <a:cs typeface="Times New Roman" pitchFamily="18" charset="0"/>
              </a:rPr>
              <a:t>     По каждому слою грунта перед его уплотнением бульдозер проходит вдоль трубы с поднятым отвалом и предварительно уплотняет грунт. Это способствует уменьшению числа проходов грунтоуплотняющих машин. Непосредственно к трубе грунт подталкивается бульдозером и уплотняется вручную пневмо- или электротрамбовками.</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2800767"/>
          </a:xfrm>
          <a:prstGeom prst="rect">
            <a:avLst/>
          </a:prstGeom>
        </p:spPr>
        <p:txBody>
          <a:bodyPr wrap="square">
            <a:spAutoFit/>
          </a:bodyPr>
          <a:lstStyle/>
          <a:p>
            <a:pPr algn="just"/>
            <a:r>
              <a:rPr lang="ru-RU" sz="1600" b="1" dirty="0" smtClean="0">
                <a:latin typeface="Times New Roman" pitchFamily="18" charset="0"/>
                <a:cs typeface="Times New Roman" pitchFamily="18" charset="0"/>
              </a:rPr>
              <a:t>     На строительстве </a:t>
            </a:r>
            <a:r>
              <a:rPr lang="ru-RU" sz="1600" b="1" dirty="0" err="1" smtClean="0">
                <a:latin typeface="Times New Roman" pitchFamily="18" charset="0"/>
                <a:cs typeface="Times New Roman" pitchFamily="18" charset="0"/>
              </a:rPr>
              <a:t>БАМа</a:t>
            </a:r>
            <a:r>
              <a:rPr lang="ru-RU" sz="1600" b="1" dirty="0" smtClean="0">
                <a:latin typeface="Times New Roman" pitchFamily="18" charset="0"/>
                <a:cs typeface="Times New Roman" pitchFamily="18" charset="0"/>
              </a:rPr>
              <a:t> была применена технология совместной работы бульдозеров и автомобилей-самосвалов на погрузке и транспортировке грунта из карьера. Технология предусматривала погрузку грунта, гравия и щебня в автомобили-самосвалы с использованием деревянных стационарных эстакад торцового и проходного типа, по которым бульдозеры мощностью </a:t>
            </a:r>
            <a:r>
              <a:rPr lang="ru-RU" sz="1600" b="1" dirty="0" smtClean="0">
                <a:solidFill>
                  <a:srgbClr val="0070C0"/>
                </a:solidFill>
                <a:latin typeface="Times New Roman" pitchFamily="18" charset="0"/>
                <a:cs typeface="Times New Roman" pitchFamily="18" charset="0"/>
              </a:rPr>
              <a:t>230...300 кВт </a:t>
            </a:r>
            <a:r>
              <a:rPr lang="ru-RU" sz="1600" b="1" dirty="0" smtClean="0">
                <a:latin typeface="Times New Roman" pitchFamily="18" charset="0"/>
                <a:cs typeface="Times New Roman" pitchFamily="18" charset="0"/>
              </a:rPr>
              <a:t>подавали породу в самосвалы грузоподъемностью </a:t>
            </a:r>
            <a:r>
              <a:rPr lang="ru-RU" sz="1600" b="1" dirty="0" smtClean="0">
                <a:solidFill>
                  <a:srgbClr val="0070C0"/>
                </a:solidFill>
                <a:latin typeface="Times New Roman" pitchFamily="18" charset="0"/>
                <a:cs typeface="Times New Roman" pitchFamily="18" charset="0"/>
              </a:rPr>
              <a:t>12... 14,5 т. </a:t>
            </a:r>
            <a:r>
              <a:rPr lang="ru-RU" sz="1600" b="1" dirty="0" smtClean="0">
                <a:latin typeface="Times New Roman" pitchFamily="18" charset="0"/>
                <a:cs typeface="Times New Roman" pitchFamily="18" charset="0"/>
              </a:rPr>
              <a:t>Такая технология позволила по-новому подойти к решению вопроса использования бульдозеров как основной машины и сделать эстакадный метод одним из наиболее эффективных и экономичных при разработке песчано-гравийных, скальных и дресвяных карьеров, а также выемок объемом </a:t>
            </a:r>
            <a:r>
              <a:rPr lang="ru-RU" sz="1600" b="1" dirty="0" smtClean="0">
                <a:solidFill>
                  <a:srgbClr val="0070C0"/>
                </a:solidFill>
                <a:latin typeface="Times New Roman" pitchFamily="18" charset="0"/>
                <a:cs typeface="Times New Roman" pitchFamily="18" charset="0"/>
              </a:rPr>
              <a:t>80 тыс. м</a:t>
            </a:r>
            <a:r>
              <a:rPr lang="ru-RU" sz="1600" b="1" baseline="30000" dirty="0" smtClean="0">
                <a:solidFill>
                  <a:srgbClr val="0070C0"/>
                </a:solidFill>
                <a:latin typeface="Times New Roman" pitchFamily="18" charset="0"/>
                <a:cs typeface="Times New Roman" pitchFamily="18" charset="0"/>
              </a:rPr>
              <a:t>3 </a:t>
            </a:r>
            <a:r>
              <a:rPr lang="ru-RU" sz="1600" b="1" dirty="0" smtClean="0">
                <a:latin typeface="Times New Roman" pitchFamily="18" charset="0"/>
                <a:cs typeface="Times New Roman" pitchFamily="18" charset="0"/>
              </a:rPr>
              <a:t>и более. Деревянная эстакада со сквозным проездом (рис. 14, а) представляет собой скрепленную скобами рамную конструкцию из бревен диаметром </a:t>
            </a:r>
            <a:r>
              <a:rPr lang="ru-RU" sz="1600" b="1" dirty="0" smtClean="0">
                <a:solidFill>
                  <a:srgbClr val="0070C0"/>
                </a:solidFill>
                <a:latin typeface="Times New Roman" pitchFamily="18" charset="0"/>
                <a:cs typeface="Times New Roman" pitchFamily="18" charset="0"/>
              </a:rPr>
              <a:t>28...35 см. </a:t>
            </a:r>
            <a:r>
              <a:rPr lang="ru-RU" sz="1600" b="1" dirty="0" smtClean="0">
                <a:latin typeface="Times New Roman" pitchFamily="18" charset="0"/>
                <a:cs typeface="Times New Roman" pitchFamily="18" charset="0"/>
              </a:rPr>
              <a:t>Если карьер расположен на склоне сопки, можно устраивать тупиковые деревянные эстакады (</a:t>
            </a:r>
            <a:r>
              <a:rPr lang="ru-RU" sz="1600" b="1" dirty="0" smtClean="0">
                <a:solidFill>
                  <a:srgbClr val="FF0000"/>
                </a:solidFill>
                <a:latin typeface="Times New Roman" pitchFamily="18" charset="0"/>
                <a:cs typeface="Times New Roman" pitchFamily="18" charset="0"/>
              </a:rPr>
              <a:t>рис. 14, б</a:t>
            </a:r>
            <a:r>
              <a:rPr lang="ru-RU" sz="1600" b="1" dirty="0" smtClean="0">
                <a:latin typeface="Times New Roman" pitchFamily="18" charset="0"/>
                <a:cs typeface="Times New Roman" pitchFamily="18" charset="0"/>
              </a:rPr>
              <a:t>). </a:t>
            </a:r>
            <a:endParaRPr lang="ru-RU" sz="1600" b="1" dirty="0">
              <a:solidFill>
                <a:srgbClr val="0070C0"/>
              </a:solidFill>
              <a:latin typeface="Times New Roman" pitchFamily="18" charset="0"/>
              <a:cs typeface="Times New Roman" pitchFamily="18" charset="0"/>
            </a:endParaRPr>
          </a:p>
        </p:txBody>
      </p:sp>
      <p:pic>
        <p:nvPicPr>
          <p:cNvPr id="35842" name="Picture 2" descr="C:\Documents and Settings\AGoltsev\Рабочий стол\Без имени-7копирование.jpg"/>
          <p:cNvPicPr>
            <a:picLocks noChangeAspect="1" noChangeArrowheads="1"/>
          </p:cNvPicPr>
          <p:nvPr/>
        </p:nvPicPr>
        <p:blipFill>
          <a:blip r:embed="rId2"/>
          <a:srcRect/>
          <a:stretch>
            <a:fillRect/>
          </a:stretch>
        </p:blipFill>
        <p:spPr bwMode="auto">
          <a:xfrm>
            <a:off x="17052" y="2783817"/>
            <a:ext cx="3411940" cy="3359827"/>
          </a:xfrm>
          <a:prstGeom prst="rect">
            <a:avLst/>
          </a:prstGeom>
          <a:noFill/>
          <a:ln w="9525">
            <a:solidFill>
              <a:schemeClr val="tx1"/>
            </a:solidFill>
          </a:ln>
        </p:spPr>
      </p:pic>
      <p:sp>
        <p:nvSpPr>
          <p:cNvPr id="4" name="Прямоугольник 3"/>
          <p:cNvSpPr/>
          <p:nvPr/>
        </p:nvSpPr>
        <p:spPr>
          <a:xfrm>
            <a:off x="0" y="5842337"/>
            <a:ext cx="3428992" cy="1015663"/>
          </a:xfrm>
          <a:prstGeom prst="rect">
            <a:avLst/>
          </a:prstGeom>
        </p:spPr>
        <p:txBody>
          <a:bodyPr wrap="square">
            <a:spAutoFit/>
          </a:bodyPr>
          <a:lstStyle/>
          <a:p>
            <a:r>
              <a:rPr lang="ru-RU" sz="1500" b="1" dirty="0" smtClean="0">
                <a:solidFill>
                  <a:srgbClr val="FF0000"/>
                </a:solidFill>
                <a:latin typeface="Times New Roman" pitchFamily="18" charset="0"/>
                <a:cs typeface="Times New Roman" pitchFamily="18" charset="0"/>
              </a:rPr>
              <a:t>Рис. 14. Схемы погрузочных, эстакад</a:t>
            </a:r>
            <a:endParaRPr lang="ru-RU" sz="1500" dirty="0" smtClean="0">
              <a:solidFill>
                <a:srgbClr val="FF0000"/>
              </a:solidFill>
              <a:latin typeface="Times New Roman" pitchFamily="18" charset="0"/>
              <a:cs typeface="Times New Roman" pitchFamily="18" charset="0"/>
            </a:endParaRPr>
          </a:p>
          <a:p>
            <a:r>
              <a:rPr lang="ru-RU" sz="1500" b="1" i="1" dirty="0" smtClean="0">
                <a:solidFill>
                  <a:srgbClr val="C00000"/>
                </a:solidFill>
                <a:latin typeface="Times New Roman" pitchFamily="18" charset="0"/>
                <a:cs typeface="Times New Roman" pitchFamily="18" charset="0"/>
              </a:rPr>
              <a:t>а - </a:t>
            </a:r>
            <a:r>
              <a:rPr lang="ru-RU" sz="1500" b="1" dirty="0" smtClean="0">
                <a:solidFill>
                  <a:srgbClr val="C00000"/>
                </a:solidFill>
                <a:latin typeface="Times New Roman" pitchFamily="18" charset="0"/>
                <a:cs typeface="Times New Roman" pitchFamily="18" charset="0"/>
              </a:rPr>
              <a:t>со сквозным проездом; </a:t>
            </a:r>
          </a:p>
          <a:p>
            <a:r>
              <a:rPr lang="ru-RU" sz="1500" b="1" dirty="0" smtClean="0">
                <a:solidFill>
                  <a:srgbClr val="C00000"/>
                </a:solidFill>
                <a:latin typeface="Times New Roman" pitchFamily="18" charset="0"/>
                <a:cs typeface="Times New Roman" pitchFamily="18" charset="0"/>
              </a:rPr>
              <a:t>б - с тупиковым заездом; </a:t>
            </a:r>
            <a:r>
              <a:rPr lang="ru-RU" sz="1500" b="1" dirty="0" smtClean="0">
                <a:solidFill>
                  <a:srgbClr val="002060"/>
                </a:solidFill>
                <a:latin typeface="Times New Roman" pitchFamily="18" charset="0"/>
                <a:cs typeface="Times New Roman" pitchFamily="18" charset="0"/>
              </a:rPr>
              <a:t>1- стойки; </a:t>
            </a:r>
          </a:p>
          <a:p>
            <a:r>
              <a:rPr lang="ru-RU" sz="1500" b="1" i="1" dirty="0" smtClean="0">
                <a:solidFill>
                  <a:srgbClr val="002060"/>
                </a:solidFill>
                <a:latin typeface="Times New Roman" pitchFamily="18" charset="0"/>
                <a:cs typeface="Times New Roman" pitchFamily="18" charset="0"/>
              </a:rPr>
              <a:t>2 - </a:t>
            </a:r>
            <a:r>
              <a:rPr lang="ru-RU" sz="1500" b="1" dirty="0" smtClean="0">
                <a:solidFill>
                  <a:srgbClr val="002060"/>
                </a:solidFill>
                <a:latin typeface="Times New Roman" pitchFamily="18" charset="0"/>
                <a:cs typeface="Times New Roman" pitchFamily="18" charset="0"/>
              </a:rPr>
              <a:t>настил</a:t>
            </a:r>
            <a:endParaRPr lang="ru-RU" sz="1500" dirty="0">
              <a:solidFill>
                <a:srgbClr val="002060"/>
              </a:solidFill>
              <a:latin typeface="Times New Roman" pitchFamily="18" charset="0"/>
              <a:cs typeface="Times New Roman" pitchFamily="18" charset="0"/>
            </a:endParaRPr>
          </a:p>
        </p:txBody>
      </p:sp>
      <p:pic>
        <p:nvPicPr>
          <p:cNvPr id="5" name="Рисунок 4"/>
          <p:cNvPicPr/>
          <p:nvPr/>
        </p:nvPicPr>
        <p:blipFill>
          <a:blip r:embed="rId3"/>
          <a:srcRect/>
          <a:stretch>
            <a:fillRect/>
          </a:stretch>
        </p:blipFill>
        <p:spPr bwMode="auto">
          <a:xfrm>
            <a:off x="3428992" y="2786058"/>
            <a:ext cx="5715008" cy="3071834"/>
          </a:xfrm>
          <a:prstGeom prst="rect">
            <a:avLst/>
          </a:prstGeom>
          <a:noFill/>
          <a:ln w="9525">
            <a:solidFill>
              <a:schemeClr val="tx1"/>
            </a:solidFill>
            <a:miter lim="800000"/>
            <a:headEnd/>
            <a:tailEnd/>
          </a:ln>
        </p:spPr>
      </p:pic>
      <p:sp>
        <p:nvSpPr>
          <p:cNvPr id="6" name="Прямоугольник 5"/>
          <p:cNvSpPr/>
          <p:nvPr/>
        </p:nvSpPr>
        <p:spPr>
          <a:xfrm>
            <a:off x="3428992" y="5842337"/>
            <a:ext cx="5715008" cy="1015663"/>
          </a:xfrm>
          <a:prstGeom prst="rect">
            <a:avLst/>
          </a:prstGeom>
        </p:spPr>
        <p:txBody>
          <a:bodyPr wrap="square">
            <a:spAutoFit/>
          </a:bodyPr>
          <a:lstStyle/>
          <a:p>
            <a:pPr algn="ctr"/>
            <a:r>
              <a:rPr lang="ru-RU" sz="1500" b="1" dirty="0" smtClean="0">
                <a:solidFill>
                  <a:srgbClr val="FF0000"/>
                </a:solidFill>
                <a:latin typeface="Times New Roman" pitchFamily="18" charset="0"/>
                <a:cs typeface="Times New Roman" pitchFamily="18" charset="0"/>
              </a:rPr>
              <a:t>Траншейный способ разработки грунта при отсыпке насыпи</a:t>
            </a:r>
          </a:p>
          <a:p>
            <a:r>
              <a:rPr lang="ru-RU" sz="1500" b="1" dirty="0" smtClean="0">
                <a:solidFill>
                  <a:srgbClr val="002060"/>
                </a:solidFill>
                <a:latin typeface="Times New Roman" pitchFamily="18" charset="0"/>
                <a:cs typeface="Times New Roman" pitchFamily="18" charset="0"/>
              </a:rPr>
              <a:t>1</a:t>
            </a:r>
            <a:r>
              <a:rPr lang="ru-RU" sz="1500" b="1" i="1" dirty="0" smtClean="0">
                <a:solidFill>
                  <a:srgbClr val="002060"/>
                </a:solidFill>
                <a:latin typeface="Times New Roman" pitchFamily="18" charset="0"/>
                <a:cs typeface="Times New Roman" pitchFamily="18" charset="0"/>
              </a:rPr>
              <a:t> </a:t>
            </a:r>
            <a:r>
              <a:rPr lang="ru-RU" sz="1500" b="1" dirty="0" smtClean="0">
                <a:solidFill>
                  <a:srgbClr val="002060"/>
                </a:solidFill>
                <a:latin typeface="Times New Roman" pitchFamily="18" charset="0"/>
                <a:cs typeface="Times New Roman" pitchFamily="18" charset="0"/>
              </a:rPr>
              <a:t>— траншеи проходок бульдозера; 2</a:t>
            </a:r>
            <a:r>
              <a:rPr lang="ru-RU" sz="1500" b="1" i="1" dirty="0" smtClean="0">
                <a:solidFill>
                  <a:srgbClr val="002060"/>
                </a:solidFill>
                <a:latin typeface="Times New Roman" pitchFamily="18" charset="0"/>
                <a:cs typeface="Times New Roman" pitchFamily="18" charset="0"/>
              </a:rPr>
              <a:t> </a:t>
            </a:r>
            <a:r>
              <a:rPr lang="ru-RU" sz="1500" b="1" dirty="0" smtClean="0">
                <a:solidFill>
                  <a:srgbClr val="002060"/>
                </a:solidFill>
                <a:latin typeface="Times New Roman" pitchFamily="18" charset="0"/>
                <a:cs typeface="Times New Roman" pitchFamily="18" charset="0"/>
              </a:rPr>
              <a:t>— промежуточные валики; 3 —перемычка между траншеями; 4</a:t>
            </a:r>
            <a:r>
              <a:rPr lang="ru-RU" sz="1500" b="1" i="1" dirty="0" smtClean="0">
                <a:solidFill>
                  <a:srgbClr val="002060"/>
                </a:solidFill>
                <a:latin typeface="Times New Roman" pitchFamily="18" charset="0"/>
                <a:cs typeface="Times New Roman" pitchFamily="18" charset="0"/>
              </a:rPr>
              <a:t> — </a:t>
            </a:r>
            <a:r>
              <a:rPr lang="ru-RU" sz="1500" b="1" dirty="0" smtClean="0">
                <a:solidFill>
                  <a:srgbClr val="002060"/>
                </a:solidFill>
                <a:latin typeface="Times New Roman" pitchFamily="18" charset="0"/>
                <a:cs typeface="Times New Roman" pitchFamily="18" charset="0"/>
              </a:rPr>
              <a:t>насыпь;  </a:t>
            </a:r>
            <a:r>
              <a:rPr lang="en-US" sz="1500" b="1" dirty="0" smtClean="0">
                <a:solidFill>
                  <a:srgbClr val="002060"/>
                </a:solidFill>
                <a:latin typeface="Times New Roman" pitchFamily="18" charset="0"/>
                <a:cs typeface="Times New Roman" pitchFamily="18" charset="0"/>
              </a:rPr>
              <a:t>t </a:t>
            </a:r>
            <a:r>
              <a:rPr lang="ru-RU" sz="1000" b="1" dirty="0" smtClean="0">
                <a:solidFill>
                  <a:srgbClr val="002060"/>
                </a:solidFill>
                <a:latin typeface="Times New Roman" pitchFamily="18" charset="0"/>
                <a:cs typeface="Times New Roman" pitchFamily="18" charset="0"/>
              </a:rPr>
              <a:t>1</a:t>
            </a:r>
            <a:r>
              <a:rPr lang="en-US" sz="1500" b="1" dirty="0" smtClean="0">
                <a:solidFill>
                  <a:srgbClr val="002060"/>
                </a:solidFill>
                <a:latin typeface="Times New Roman" pitchFamily="18" charset="0"/>
                <a:cs typeface="Times New Roman" pitchFamily="18" charset="0"/>
              </a:rPr>
              <a:t> </a:t>
            </a:r>
            <a:r>
              <a:rPr lang="ru-RU" sz="1500" b="1" dirty="0" smtClean="0">
                <a:solidFill>
                  <a:srgbClr val="002060"/>
                </a:solidFill>
                <a:latin typeface="Times New Roman" pitchFamily="18" charset="0"/>
                <a:cs typeface="Times New Roman" pitchFamily="18" charset="0"/>
              </a:rPr>
              <a:t>и </a:t>
            </a:r>
            <a:r>
              <a:rPr lang="en-US" sz="1500" b="1" dirty="0" smtClean="0">
                <a:solidFill>
                  <a:srgbClr val="002060"/>
                </a:solidFill>
                <a:latin typeface="Times New Roman" pitchFamily="18" charset="0"/>
                <a:cs typeface="Times New Roman" pitchFamily="18" charset="0"/>
              </a:rPr>
              <a:t>t</a:t>
            </a:r>
            <a:r>
              <a:rPr lang="ru-RU" sz="1000" b="1" dirty="0" smtClean="0">
                <a:solidFill>
                  <a:srgbClr val="002060"/>
                </a:solidFill>
                <a:latin typeface="Times New Roman" pitchFamily="18" charset="0"/>
                <a:cs typeface="Times New Roman" pitchFamily="18" charset="0"/>
              </a:rPr>
              <a:t>2</a:t>
            </a:r>
            <a:r>
              <a:rPr lang="ru-RU" sz="1500" b="1" dirty="0" smtClean="0">
                <a:solidFill>
                  <a:srgbClr val="002060"/>
                </a:solidFill>
                <a:latin typeface="Times New Roman" pitchFamily="18" charset="0"/>
                <a:cs typeface="Times New Roman" pitchFamily="18" charset="0"/>
              </a:rPr>
              <a:t>— расстояние между промежуточными валиками</a:t>
            </a:r>
            <a:endParaRPr lang="ru-RU" sz="1500" b="1" dirty="0">
              <a:solidFill>
                <a:srgbClr val="002060"/>
              </a:solidFill>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Грейдер — это планировочно-профилировочная землеройно-транспортная машина, основным рабочим органом которой служит полноповоротный отвал с ножами, размещенный между передним и задним мостами ходового оборудования. Различают грейдеры прицепные, полуприцепные и автогрейдеры.</a:t>
            </a:r>
          </a:p>
          <a:p>
            <a:pPr algn="just"/>
            <a:r>
              <a:rPr lang="ru-RU" sz="1600" b="1" dirty="0" smtClean="0">
                <a:solidFill>
                  <a:srgbClr val="FF0000"/>
                </a:solidFill>
                <a:latin typeface="Times New Roman" pitchFamily="18" charset="0"/>
                <a:cs typeface="Times New Roman" pitchFamily="18" charset="0"/>
              </a:rPr>
              <a:t>     Полуприцепной гидрофицированный грейдер</a:t>
            </a:r>
            <a:r>
              <a:rPr lang="ru-RU" sz="1600" b="1" dirty="0" smtClean="0">
                <a:latin typeface="Times New Roman" pitchFamily="18" charset="0"/>
                <a:cs typeface="Times New Roman" pitchFamily="18" charset="0"/>
              </a:rPr>
              <a:t>. Такие грейдеры имеют гид­равлический привод рабочего оборудования из кабины трактора. Гидроцилиндрами осуществляется подъем-опускание отвала, боковой вынос отвала и тяговой рамы. Поворачивается отвал в плане с помощью поворотного круга от редуктора, управляемого вручную. В обычной поставке на грейдере установлена задняя ось из двух колес.</a:t>
            </a:r>
          </a:p>
          <a:p>
            <a:pPr algn="just"/>
            <a:r>
              <a:rPr lang="ru-RU" sz="1600" b="1" dirty="0" smtClean="0">
                <a:latin typeface="Times New Roman" pitchFamily="18" charset="0"/>
                <a:cs typeface="Times New Roman" pitchFamily="18" charset="0"/>
              </a:rPr>
              <a:t>     Такая конструкция повышает планирующие возможности грейдера. Кроме того, предусмотрено еще дополнительное оборудование грейдера — кирковщик, удлинитель отвала.</a:t>
            </a:r>
          </a:p>
          <a:p>
            <a:pPr algn="just"/>
            <a:r>
              <a:rPr lang="ru-RU" sz="1600" b="1" dirty="0" smtClean="0">
                <a:solidFill>
                  <a:srgbClr val="FF0000"/>
                </a:solidFill>
                <a:latin typeface="Times New Roman" pitchFamily="18" charset="0"/>
                <a:cs typeface="Times New Roman" pitchFamily="18" charset="0"/>
              </a:rPr>
              <a:t>     Автогрейдеры</a:t>
            </a:r>
            <a:r>
              <a:rPr lang="ru-RU" sz="1600" b="1" dirty="0" smtClean="0">
                <a:latin typeface="Times New Roman" pitchFamily="18" charset="0"/>
                <a:cs typeface="Times New Roman" pitchFamily="18" charset="0"/>
              </a:rPr>
              <a:t> представляют собой современную конструкцию данной машины, смонтированной на пневмоколесном ходовом оборудовании (</a:t>
            </a:r>
            <a:r>
              <a:rPr lang="ru-RU" sz="1600" b="1" dirty="0" smtClean="0">
                <a:solidFill>
                  <a:srgbClr val="FF0000"/>
                </a:solidFill>
                <a:latin typeface="Times New Roman" pitchFamily="18" charset="0"/>
                <a:cs typeface="Times New Roman" pitchFamily="18" charset="0"/>
              </a:rPr>
              <a:t>рис.15</a:t>
            </a:r>
            <a:r>
              <a:rPr lang="ru-RU" sz="1600" b="1" dirty="0" smtClean="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     Автогрейдеры применяют для послойной разработки и перемещения на расстояние до 100 м грунтов </a:t>
            </a:r>
            <a:r>
              <a:rPr lang="en-US" sz="1600" b="1" dirty="0" smtClean="0">
                <a:latin typeface="Times New Roman" pitchFamily="18" charset="0"/>
                <a:cs typeface="Times New Roman" pitchFamily="18" charset="0"/>
              </a:rPr>
              <a:t>I</a:t>
            </a:r>
            <a:r>
              <a:rPr lang="ru-RU" sz="1600" b="1" dirty="0" smtClean="0">
                <a:latin typeface="Times New Roman" pitchFamily="18" charset="0"/>
                <a:cs typeface="Times New Roman" pitchFamily="18" charset="0"/>
              </a:rPr>
              <a:t>—</a:t>
            </a:r>
            <a:r>
              <a:rPr lang="en-US" sz="1600" b="1" dirty="0" smtClean="0">
                <a:latin typeface="Times New Roman" pitchFamily="18" charset="0"/>
                <a:cs typeface="Times New Roman" pitchFamily="18" charset="0"/>
              </a:rPr>
              <a:t>III </a:t>
            </a:r>
            <a:r>
              <a:rPr lang="ru-RU" sz="1600" b="1" dirty="0" smtClean="0">
                <a:latin typeface="Times New Roman" pitchFamily="18" charset="0"/>
                <a:cs typeface="Times New Roman" pitchFamily="18" charset="0"/>
              </a:rPr>
              <a:t>групп при планировочных и профилировочных работах на строительных площадках и трассах строительства трубопроводов.</a:t>
            </a:r>
          </a:p>
          <a:p>
            <a:pPr algn="just"/>
            <a:r>
              <a:rPr lang="ru-RU" sz="1600" b="1" dirty="0" smtClean="0">
                <a:latin typeface="Times New Roman" pitchFamily="18" charset="0"/>
                <a:cs typeface="Times New Roman" pitchFamily="18" charset="0"/>
              </a:rPr>
              <a:t>     Автогрейдеры разделяют по конструктивной массе на легкие (</a:t>
            </a:r>
            <a:r>
              <a:rPr lang="ru-RU" sz="1600" b="1" dirty="0" smtClean="0">
                <a:solidFill>
                  <a:srgbClr val="0070C0"/>
                </a:solidFill>
                <a:latin typeface="Times New Roman" pitchFamily="18" charset="0"/>
                <a:cs typeface="Times New Roman" pitchFamily="18" charset="0"/>
              </a:rPr>
              <a:t>до 9 т</a:t>
            </a:r>
            <a:r>
              <a:rPr lang="ru-RU" sz="1600" b="1" dirty="0" smtClean="0">
                <a:latin typeface="Times New Roman" pitchFamily="18" charset="0"/>
                <a:cs typeface="Times New Roman" pitchFamily="18" charset="0"/>
              </a:rPr>
              <a:t>), средние (</a:t>
            </a:r>
            <a:r>
              <a:rPr lang="ru-RU" sz="1600" b="1" dirty="0" smtClean="0">
                <a:solidFill>
                  <a:srgbClr val="0070C0"/>
                </a:solidFill>
                <a:latin typeface="Times New Roman" pitchFamily="18" charset="0"/>
                <a:cs typeface="Times New Roman" pitchFamily="18" charset="0"/>
              </a:rPr>
              <a:t>до 13 т</a:t>
            </a:r>
            <a:r>
              <a:rPr lang="ru-RU" sz="1600" b="1" dirty="0" smtClean="0">
                <a:latin typeface="Times New Roman" pitchFamily="18" charset="0"/>
                <a:cs typeface="Times New Roman" pitchFamily="18" charset="0"/>
              </a:rPr>
              <a:t>) и тяжелые (</a:t>
            </a:r>
            <a:r>
              <a:rPr lang="ru-RU" sz="1600" b="1" dirty="0" smtClean="0">
                <a:solidFill>
                  <a:srgbClr val="0070C0"/>
                </a:solidFill>
                <a:latin typeface="Times New Roman" pitchFamily="18" charset="0"/>
                <a:cs typeface="Times New Roman" pitchFamily="18" charset="0"/>
              </a:rPr>
              <a:t>до 19 т</a:t>
            </a:r>
            <a:r>
              <a:rPr lang="ru-RU" sz="1600" b="1" dirty="0" smtClean="0">
                <a:latin typeface="Times New Roman" pitchFamily="18" charset="0"/>
                <a:cs typeface="Times New Roman" pitchFamily="18" charset="0"/>
              </a:rPr>
              <a:t>). </a:t>
            </a:r>
          </a:p>
          <a:p>
            <a:pPr algn="just"/>
            <a:r>
              <a:rPr lang="ru-RU" sz="1600" b="1" dirty="0" smtClean="0">
                <a:latin typeface="Times New Roman" pitchFamily="18" charset="0"/>
                <a:cs typeface="Times New Roman" pitchFamily="18" charset="0"/>
              </a:rPr>
              <a:t>     Современные автогрейдеры выполнены по единой схеме и представляют собой самоходную трехосную машину с полноповоротным отвалом и гидравлической системой управления рабочими органами</a:t>
            </a:r>
            <a:r>
              <a:rPr lang="ru-RU" sz="1600" dirty="0" smtClean="0"/>
              <a:t> </a:t>
            </a:r>
            <a:r>
              <a:rPr lang="ru-RU" sz="1600" b="1" dirty="0" smtClean="0">
                <a:solidFill>
                  <a:srgbClr val="FF0000"/>
                </a:solidFill>
                <a:latin typeface="Times New Roman" pitchFamily="18" charset="0"/>
                <a:cs typeface="Times New Roman" pitchFamily="18" charset="0"/>
              </a:rPr>
              <a:t>(рис.15 </a:t>
            </a:r>
            <a:r>
              <a:rPr lang="ru-RU" sz="1600" b="1" i="1" dirty="0" smtClean="0">
                <a:solidFill>
                  <a:srgbClr val="FF0000"/>
                </a:solidFill>
                <a:latin typeface="Times New Roman" pitchFamily="18" charset="0"/>
                <a:cs typeface="Times New Roman" pitchFamily="18" charset="0"/>
              </a:rPr>
              <a:t>а</a:t>
            </a:r>
            <a:r>
              <a:rPr lang="ru-RU" sz="1600" b="1" dirty="0" smtClean="0">
                <a:solidFill>
                  <a:srgbClr val="FF0000"/>
                </a:solidFill>
                <a:latin typeface="Times New Roman" pitchFamily="18" charset="0"/>
                <a:cs typeface="Times New Roman" pitchFamily="18" charset="0"/>
              </a:rPr>
              <a:t>). </a:t>
            </a:r>
          </a:p>
          <a:p>
            <a:pPr algn="just"/>
            <a:r>
              <a:rPr lang="ru-RU" sz="1600" b="1" dirty="0" smtClean="0">
                <a:latin typeface="Times New Roman" pitchFamily="18" charset="0"/>
                <a:cs typeface="Times New Roman" pitchFamily="18" charset="0"/>
              </a:rPr>
              <a:t>     Все узлы и агрегаты автогрейдера, в том числе двигатель </a:t>
            </a:r>
            <a:r>
              <a:rPr lang="ru-RU" sz="1600" b="1" i="1" dirty="0" smtClean="0">
                <a:solidFill>
                  <a:srgbClr val="0070C0"/>
                </a:solidFill>
                <a:latin typeface="Times New Roman" pitchFamily="18" charset="0"/>
                <a:cs typeface="Times New Roman" pitchFamily="18" charset="0"/>
              </a:rPr>
              <a:t>1</a:t>
            </a:r>
            <a:r>
              <a:rPr lang="ru-RU" sz="1600" b="1" dirty="0" smtClean="0">
                <a:solidFill>
                  <a:srgbClr val="0070C0"/>
                </a:solidFill>
                <a:latin typeface="Times New Roman" pitchFamily="18" charset="0"/>
                <a:cs typeface="Times New Roman" pitchFamily="18" charset="0"/>
              </a:rPr>
              <a:t> </a:t>
            </a:r>
            <a:r>
              <a:rPr lang="ru-RU" sz="1600" b="1" dirty="0" smtClean="0">
                <a:latin typeface="Times New Roman" pitchFamily="18" charset="0"/>
                <a:cs typeface="Times New Roman" pitchFamily="18" charset="0"/>
              </a:rPr>
              <a:t>с трансмиссией </a:t>
            </a:r>
            <a:r>
              <a:rPr lang="ru-RU" sz="1600" b="1" i="1" dirty="0" smtClean="0">
                <a:solidFill>
                  <a:srgbClr val="0070C0"/>
                </a:solidFill>
                <a:latin typeface="Times New Roman" pitchFamily="18" charset="0"/>
                <a:cs typeface="Times New Roman" pitchFamily="18" charset="0"/>
              </a:rPr>
              <a:t>12</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гидрооборудование, кабина водителя </a:t>
            </a:r>
            <a:r>
              <a:rPr lang="ru-RU" sz="1600" b="1" i="1" dirty="0" smtClean="0">
                <a:solidFill>
                  <a:srgbClr val="0070C0"/>
                </a:solidFill>
                <a:latin typeface="Times New Roman" pitchFamily="18" charset="0"/>
                <a:cs typeface="Times New Roman" pitchFamily="18" charset="0"/>
              </a:rPr>
              <a:t>2</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основное и сменное рабочее оборудование, смонтированы на хребтовой (основной) раме </a:t>
            </a:r>
            <a:r>
              <a:rPr lang="ru-RU" sz="1600" b="1" i="1" dirty="0" smtClean="0">
                <a:solidFill>
                  <a:srgbClr val="0070C0"/>
                </a:solidFill>
                <a:latin typeface="Times New Roman" pitchFamily="18" charset="0"/>
                <a:cs typeface="Times New Roman" pitchFamily="18" charset="0"/>
              </a:rPr>
              <a:t>6</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коробчатого сечения. Рама одним концом опирается на передний ведущий или ведомый мост </a:t>
            </a:r>
            <a:r>
              <a:rPr lang="ru-RU" sz="1600" b="1" i="1" dirty="0" smtClean="0">
                <a:solidFill>
                  <a:srgbClr val="0070C0"/>
                </a:solidFill>
                <a:latin typeface="Times New Roman" pitchFamily="18" charset="0"/>
                <a:cs typeface="Times New Roman" pitchFamily="18" charset="0"/>
              </a:rPr>
              <a:t>9 </a:t>
            </a:r>
            <a:r>
              <a:rPr lang="ru-RU" sz="1600" b="1" dirty="0" smtClean="0">
                <a:latin typeface="Times New Roman" pitchFamily="18" charset="0"/>
                <a:cs typeface="Times New Roman" pitchFamily="18" charset="0"/>
              </a:rPr>
              <a:t>с поворотными в плане управляемыми пневмоколесами, а другим — на задний четырехколесный мост </a:t>
            </a:r>
            <a:r>
              <a:rPr lang="ru-RU" sz="1600" b="1" i="1" dirty="0" smtClean="0">
                <a:solidFill>
                  <a:srgbClr val="0070C0"/>
                </a:solidFill>
                <a:latin typeface="Times New Roman" pitchFamily="18" charset="0"/>
                <a:cs typeface="Times New Roman" pitchFamily="18" charset="0"/>
              </a:rPr>
              <a:t>14 </a:t>
            </a:r>
            <a:r>
              <a:rPr lang="ru-RU" sz="1600" b="1" dirty="0" smtClean="0">
                <a:latin typeface="Times New Roman" pitchFamily="18" charset="0"/>
                <a:cs typeface="Times New Roman" pitchFamily="18" charset="0"/>
              </a:rPr>
              <a:t>с продольно-балансирной подвеской </a:t>
            </a:r>
            <a:r>
              <a:rPr lang="ru-RU" sz="1600" b="1" i="1" dirty="0" smtClean="0">
                <a:solidFill>
                  <a:srgbClr val="0070C0"/>
                </a:solidFill>
                <a:latin typeface="Times New Roman" pitchFamily="18" charset="0"/>
                <a:cs typeface="Times New Roman" pitchFamily="18" charset="0"/>
              </a:rPr>
              <a:t>13</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парных колес. </a:t>
            </a:r>
          </a:p>
          <a:p>
            <a:pPr algn="just"/>
            <a:r>
              <a:rPr lang="ru-RU" sz="1600" b="1" dirty="0" smtClean="0">
                <a:latin typeface="Times New Roman" pitchFamily="18" charset="0"/>
                <a:cs typeface="Times New Roman" pitchFamily="18" charset="0"/>
              </a:rPr>
              <a:t>     Передние колеса автогрейдера можно устанавливать с боковым наклоном в обе стороны для повышения устойчивости движения машины при работе и уменьшения радиуса поворота.</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AGoltsev\Рабочий стол\Без имени-1копирование.jpg"/>
          <p:cNvPicPr>
            <a:picLocks noChangeAspect="1" noChangeArrowheads="1"/>
          </p:cNvPicPr>
          <p:nvPr/>
        </p:nvPicPr>
        <p:blipFill>
          <a:blip r:embed="rId2"/>
          <a:srcRect/>
          <a:stretch>
            <a:fillRect/>
          </a:stretch>
        </p:blipFill>
        <p:spPr bwMode="auto">
          <a:xfrm>
            <a:off x="8000" y="6666"/>
            <a:ext cx="5757152" cy="3779524"/>
          </a:xfrm>
          <a:prstGeom prst="rect">
            <a:avLst/>
          </a:prstGeom>
          <a:noFill/>
          <a:ln w="9525">
            <a:solidFill>
              <a:schemeClr val="tx1"/>
            </a:solidFill>
          </a:ln>
        </p:spPr>
      </p:pic>
      <p:sp>
        <p:nvSpPr>
          <p:cNvPr id="3" name="Прямоугольник 2"/>
          <p:cNvSpPr/>
          <p:nvPr/>
        </p:nvSpPr>
        <p:spPr>
          <a:xfrm>
            <a:off x="0" y="0"/>
            <a:ext cx="9144000" cy="646331"/>
          </a:xfrm>
          <a:prstGeom prst="rect">
            <a:avLst/>
          </a:prstGeom>
        </p:spPr>
        <p:txBody>
          <a:bodyPr wrap="square">
            <a:spAutoFit/>
          </a:bodyPr>
          <a:lstStyle/>
          <a:p>
            <a:r>
              <a:rPr lang="ru-RU" dirty="0" smtClean="0"/>
              <a:t/>
            </a:r>
            <a:br>
              <a:rPr lang="ru-RU" dirty="0" smtClean="0"/>
            </a:br>
            <a:endParaRPr lang="ru-RU" dirty="0"/>
          </a:p>
        </p:txBody>
      </p:sp>
      <p:sp>
        <p:nvSpPr>
          <p:cNvPr id="5" name="Прямоугольник 4"/>
          <p:cNvSpPr/>
          <p:nvPr/>
        </p:nvSpPr>
        <p:spPr>
          <a:xfrm>
            <a:off x="5792554" y="19658"/>
            <a:ext cx="3357554" cy="2308324"/>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 15.</a:t>
            </a:r>
          </a:p>
          <a:p>
            <a:pPr algn="ctr"/>
            <a:r>
              <a:rPr lang="ru-RU" sz="1600" b="1" dirty="0" smtClean="0">
                <a:solidFill>
                  <a:srgbClr val="FF0000"/>
                </a:solidFill>
                <a:latin typeface="Times New Roman" pitchFamily="18" charset="0"/>
                <a:cs typeface="Times New Roman" pitchFamily="18" charset="0"/>
              </a:rPr>
              <a:t>Автогрейдер:</a:t>
            </a:r>
          </a:p>
          <a:p>
            <a:pPr algn="just"/>
            <a:r>
              <a:rPr lang="ru-RU" sz="1600" b="1" dirty="0" smtClean="0">
                <a:solidFill>
                  <a:srgbClr val="0070C0"/>
                </a:solidFill>
                <a:latin typeface="Times New Roman" pitchFamily="18" charset="0"/>
                <a:cs typeface="Times New Roman" pitchFamily="18" charset="0"/>
              </a:rPr>
              <a:t>а — общий вид; </a:t>
            </a:r>
          </a:p>
          <a:p>
            <a:pPr algn="just"/>
            <a:r>
              <a:rPr lang="ru-RU" sz="1600" b="1" dirty="0" smtClean="0">
                <a:solidFill>
                  <a:srgbClr val="0070C0"/>
                </a:solidFill>
                <a:latin typeface="Times New Roman" pitchFamily="18" charset="0"/>
                <a:cs typeface="Times New Roman" pitchFamily="18" charset="0"/>
              </a:rPr>
              <a:t>б — схема поворота отвала в плане; </a:t>
            </a:r>
          </a:p>
          <a:p>
            <a:pPr algn="just"/>
            <a:r>
              <a:rPr lang="ru-RU" sz="1600" b="1" i="1" dirty="0" smtClean="0">
                <a:solidFill>
                  <a:srgbClr val="0070C0"/>
                </a:solidFill>
                <a:latin typeface="Times New Roman" pitchFamily="18" charset="0"/>
                <a:cs typeface="Times New Roman" pitchFamily="18" charset="0"/>
              </a:rPr>
              <a:t>в </a:t>
            </a:r>
            <a:r>
              <a:rPr lang="ru-RU" sz="1600" b="1" dirty="0" smtClean="0">
                <a:solidFill>
                  <a:srgbClr val="0070C0"/>
                </a:solidFill>
                <a:latin typeface="Times New Roman" pitchFamily="18" charset="0"/>
                <a:cs typeface="Times New Roman" pitchFamily="18" charset="0"/>
              </a:rPr>
              <a:t>— боковое резание и пе­ремещение грунта; </a:t>
            </a:r>
          </a:p>
          <a:p>
            <a:pPr algn="just"/>
            <a:r>
              <a:rPr lang="ru-RU" sz="1600" b="1" i="1" dirty="0" smtClean="0">
                <a:solidFill>
                  <a:srgbClr val="0070C0"/>
                </a:solidFill>
                <a:latin typeface="Times New Roman" pitchFamily="18" charset="0"/>
                <a:cs typeface="Times New Roman" pitchFamily="18" charset="0"/>
              </a:rPr>
              <a:t>г </a:t>
            </a:r>
            <a:r>
              <a:rPr lang="ru-RU" sz="1600" b="1" dirty="0" smtClean="0">
                <a:solidFill>
                  <a:srgbClr val="0070C0"/>
                </a:solidFill>
                <a:latin typeface="Times New Roman" pitchFamily="18" charset="0"/>
                <a:cs typeface="Times New Roman" pitchFamily="18" charset="0"/>
              </a:rPr>
              <a:t>— боковой вынос отвала и планирование откоса.</a:t>
            </a:r>
          </a:p>
        </p:txBody>
      </p:sp>
      <p:sp>
        <p:nvSpPr>
          <p:cNvPr id="6" name="Прямоугольник 5"/>
          <p:cNvSpPr/>
          <p:nvPr/>
        </p:nvSpPr>
        <p:spPr>
          <a:xfrm>
            <a:off x="0" y="3811012"/>
            <a:ext cx="9144000" cy="3046988"/>
          </a:xfrm>
          <a:prstGeom prst="rect">
            <a:avLst/>
          </a:prstGeom>
        </p:spPr>
        <p:txBody>
          <a:bodyPr wrap="square">
            <a:spAutoFit/>
          </a:bodyPr>
          <a:lstStyle/>
          <a:p>
            <a:pPr algn="just"/>
            <a:r>
              <a:rPr lang="ru-RU" sz="1600" b="1" dirty="0" smtClean="0">
                <a:latin typeface="Times New Roman" pitchFamily="18" charset="0"/>
                <a:cs typeface="Times New Roman" pitchFamily="18" charset="0"/>
              </a:rPr>
              <a:t>     Основное рабочее оборудование автогрейдера состоит из тяговой рамы </a:t>
            </a:r>
            <a:r>
              <a:rPr lang="ru-RU" sz="1600" b="1" i="1" dirty="0" smtClean="0">
                <a:solidFill>
                  <a:srgbClr val="0070C0"/>
                </a:solidFill>
                <a:latin typeface="Times New Roman" pitchFamily="18" charset="0"/>
                <a:cs typeface="Times New Roman" pitchFamily="18" charset="0"/>
              </a:rPr>
              <a:t>5</a:t>
            </a:r>
            <a:r>
              <a:rPr lang="ru-RU" sz="1600" b="1" i="1" dirty="0" smtClean="0">
                <a:latin typeface="Times New Roman" pitchFamily="18" charset="0"/>
                <a:cs typeface="Times New Roman" pitchFamily="18" charset="0"/>
              </a:rPr>
              <a:t>,</a:t>
            </a:r>
            <a:r>
              <a:rPr lang="ru-RU" sz="1600" b="1" dirty="0" smtClean="0">
                <a:latin typeface="Times New Roman" pitchFamily="18" charset="0"/>
                <a:cs typeface="Times New Roman" pitchFamily="18" charset="0"/>
              </a:rPr>
              <a:t> поворотного круга </a:t>
            </a:r>
            <a:r>
              <a:rPr lang="ru-RU" sz="1600" b="1" i="1" dirty="0" smtClean="0">
                <a:solidFill>
                  <a:srgbClr val="0070C0"/>
                </a:solidFill>
                <a:latin typeface="Times New Roman" pitchFamily="18" charset="0"/>
                <a:cs typeface="Times New Roman" pitchFamily="18" charset="0"/>
              </a:rPr>
              <a:t>4</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и отвала </a:t>
            </a:r>
            <a:r>
              <a:rPr lang="ru-RU" sz="1600" b="1" i="1" dirty="0" smtClean="0">
                <a:solidFill>
                  <a:srgbClr val="0070C0"/>
                </a:solidFill>
                <a:latin typeface="Times New Roman" pitchFamily="18" charset="0"/>
                <a:cs typeface="Times New Roman" pitchFamily="18" charset="0"/>
              </a:rPr>
              <a:t>10 </a:t>
            </a:r>
            <a:r>
              <a:rPr lang="ru-RU" sz="1600" b="1" dirty="0" smtClean="0">
                <a:latin typeface="Times New Roman" pitchFamily="18" charset="0"/>
                <a:cs typeface="Times New Roman" pitchFamily="18" charset="0"/>
              </a:rPr>
              <a:t>со сменными ножами. Полноповоротный отвал обеспечивает работу автогрейдера при прямом и обратном ходах машины.</a:t>
            </a:r>
          </a:p>
          <a:p>
            <a:pPr algn="just"/>
            <a:r>
              <a:rPr lang="ru-RU" sz="1600" b="1" dirty="0" smtClean="0">
                <a:latin typeface="Times New Roman" pitchFamily="18" charset="0"/>
                <a:cs typeface="Times New Roman" pitchFamily="18" charset="0"/>
              </a:rPr>
              <a:t>     Передняя часть тяговой рамы шарнирно соединена с рамой машины, а задняя часть подвешена на гидроцилиндрах </a:t>
            </a:r>
            <a:r>
              <a:rPr lang="ru-RU" sz="1600" b="1" i="1" dirty="0" smtClean="0">
                <a:solidFill>
                  <a:srgbClr val="0070C0"/>
                </a:solidFill>
                <a:latin typeface="Times New Roman" pitchFamily="18" charset="0"/>
                <a:cs typeface="Times New Roman" pitchFamily="18" charset="0"/>
              </a:rPr>
              <a:t>3,</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с помощью которых отвал устанавливают в различные положения: </a:t>
            </a:r>
            <a:r>
              <a:rPr lang="ru-RU" sz="1600" b="1" dirty="0" smtClean="0">
                <a:solidFill>
                  <a:srgbClr val="0070C0"/>
                </a:solidFill>
                <a:latin typeface="Times New Roman" pitchFamily="18" charset="0"/>
                <a:cs typeface="Times New Roman" pitchFamily="18" charset="0"/>
              </a:rPr>
              <a:t>транспортное (поднятое) и рабочее (опущенное).</a:t>
            </a:r>
            <a:r>
              <a:rPr lang="ru-RU" sz="1600" dirty="0" smtClean="0"/>
              <a:t> </a:t>
            </a:r>
          </a:p>
          <a:p>
            <a:pPr algn="just"/>
            <a:r>
              <a:rPr lang="ru-RU" sz="1600" b="1" dirty="0" smtClean="0">
                <a:latin typeface="Times New Roman" pitchFamily="18" charset="0"/>
                <a:cs typeface="Times New Roman" pitchFamily="18" charset="0"/>
              </a:rPr>
              <a:t>     Автогрейдер снабжается дополнительным сменным оборудованием: удлинителем и уширителем отвала для перемещения и планирования грунтов, откосниками (укрепляемыми на отвале) для планирования откосов насыпей (выемок) и очистки канав, кирковщиком </a:t>
            </a:r>
            <a:r>
              <a:rPr lang="ru-RU" sz="1600" b="1" i="1" dirty="0" smtClean="0">
                <a:solidFill>
                  <a:srgbClr val="0070C0"/>
                </a:solidFill>
                <a:latin typeface="Times New Roman" pitchFamily="18" charset="0"/>
                <a:cs typeface="Times New Roman" pitchFamily="18" charset="0"/>
              </a:rPr>
              <a:t>11</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с шириной захвата 930—1400 мм для взлома дорожных покрытий и рыхления плотных грунтов на глубину до 250 мм, бульдозером </a:t>
            </a:r>
            <a:r>
              <a:rPr lang="ru-RU" sz="1600" b="1" i="1" dirty="0" smtClean="0">
                <a:solidFill>
                  <a:srgbClr val="0070C0"/>
                </a:solidFill>
                <a:latin typeface="Times New Roman" pitchFamily="18" charset="0"/>
                <a:cs typeface="Times New Roman" pitchFamily="18" charset="0"/>
              </a:rPr>
              <a:t>8</a:t>
            </a:r>
            <a:r>
              <a:rPr lang="ru-RU" sz="1600" b="1" i="1" dirty="0" smtClean="0">
                <a:latin typeface="Times New Roman" pitchFamily="18" charset="0"/>
                <a:cs typeface="Times New Roman" pitchFamily="18" charset="0"/>
              </a:rPr>
              <a:t> и </a:t>
            </a:r>
            <a:r>
              <a:rPr lang="ru-RU" sz="1600" b="1" dirty="0" smtClean="0">
                <a:latin typeface="Times New Roman" pitchFamily="18" charset="0"/>
                <a:cs typeface="Times New Roman" pitchFamily="18" charset="0"/>
              </a:rPr>
              <a:t>двухотвальным снегоочистителем, которые устанавливаются спереди машины и управляются гидроцилиндром </a:t>
            </a:r>
            <a:r>
              <a:rPr lang="ru-RU" sz="1600" b="1" dirty="0" smtClean="0">
                <a:solidFill>
                  <a:srgbClr val="0070C0"/>
                </a:solidFill>
                <a:latin typeface="Times New Roman" pitchFamily="18" charset="0"/>
                <a:cs typeface="Times New Roman" pitchFamily="18" charset="0"/>
              </a:rPr>
              <a:t>7.</a:t>
            </a:r>
            <a:r>
              <a:rPr lang="ru-RU" sz="1600" b="1" dirty="0" smtClean="0">
                <a:latin typeface="Times New Roman" pitchFamily="18" charset="0"/>
                <a:cs typeface="Times New Roman" pitchFamily="18" charset="0"/>
              </a:rPr>
              <a:t> </a:t>
            </a:r>
            <a:endParaRPr lang="ru-RU" sz="1600"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4524315"/>
          </a:xfrm>
          <a:prstGeom prst="rect">
            <a:avLst/>
          </a:prstGeom>
        </p:spPr>
        <p:txBody>
          <a:bodyPr wrap="square">
            <a:spAutoFit/>
          </a:bodyPr>
          <a:lstStyle/>
          <a:p>
            <a:pPr algn="just"/>
            <a:r>
              <a:rPr lang="ru-RU" sz="1600" b="1" dirty="0" smtClean="0">
                <a:latin typeface="Times New Roman" pitchFamily="18" charset="0"/>
                <a:cs typeface="Times New Roman" pitchFamily="18" charset="0"/>
              </a:rPr>
              <a:t>     Гидравлическая система управления рабочим оборудованием обеспечивает подъем и опускание тяговой рамы вместе с поворотным кругом и отвалом, поворот отвала вместе с поворотным кругом в плане на 360°, вынос отвала (до 300-800 м) в обе стороны от продольной оси машины (</a:t>
            </a:r>
            <a:r>
              <a:rPr lang="ru-RU" sz="1600" b="1" dirty="0" smtClean="0">
                <a:solidFill>
                  <a:srgbClr val="FF0000"/>
                </a:solidFill>
                <a:latin typeface="Times New Roman" pitchFamily="18" charset="0"/>
                <a:cs typeface="Times New Roman" pitchFamily="18" charset="0"/>
              </a:rPr>
              <a:t>рис.15, </a:t>
            </a:r>
            <a:r>
              <a:rPr lang="ru-RU" sz="1600" b="1" i="1" dirty="0" smtClean="0">
                <a:solidFill>
                  <a:srgbClr val="FF0000"/>
                </a:solidFill>
                <a:latin typeface="Times New Roman" pitchFamily="18" charset="0"/>
                <a:cs typeface="Times New Roman" pitchFamily="18" charset="0"/>
              </a:rPr>
              <a:t>б</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установку отвала под различными углами (до 18°) в вертикальной плоскости (</a:t>
            </a:r>
            <a:r>
              <a:rPr lang="ru-RU" sz="1600" b="1" dirty="0" smtClean="0">
                <a:solidFill>
                  <a:srgbClr val="FF0000"/>
                </a:solidFill>
                <a:latin typeface="Times New Roman" pitchFamily="18" charset="0"/>
                <a:cs typeface="Times New Roman" pitchFamily="18" charset="0"/>
              </a:rPr>
              <a:t>рис.15, </a:t>
            </a:r>
            <a:r>
              <a:rPr lang="ru-RU" sz="1600" b="1" i="1" dirty="0" smtClean="0">
                <a:solidFill>
                  <a:srgbClr val="FF0000"/>
                </a:solidFill>
                <a:latin typeface="Times New Roman" pitchFamily="18" charset="0"/>
                <a:cs typeface="Times New Roman" pitchFamily="18" charset="0"/>
              </a:rPr>
              <a:t>в</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боковой вынос отвала для планировки откосов (</a:t>
            </a:r>
            <a:r>
              <a:rPr lang="ru-RU" sz="1600" b="1" dirty="0" smtClean="0">
                <a:solidFill>
                  <a:srgbClr val="FF0000"/>
                </a:solidFill>
                <a:latin typeface="Times New Roman" pitchFamily="18" charset="0"/>
                <a:cs typeface="Times New Roman" pitchFamily="18" charset="0"/>
              </a:rPr>
              <a:t>рис.15, </a:t>
            </a:r>
            <a:r>
              <a:rPr lang="ru-RU" sz="1600" b="1" i="1" dirty="0" smtClean="0">
                <a:solidFill>
                  <a:srgbClr val="FF0000"/>
                </a:solidFill>
                <a:latin typeface="Times New Roman" pitchFamily="18" charset="0"/>
                <a:cs typeface="Times New Roman" pitchFamily="18" charset="0"/>
              </a:rPr>
              <a:t>г</a:t>
            </a: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а также совмещение различных установок отвала.</a:t>
            </a:r>
          </a:p>
          <a:p>
            <a:pPr algn="just"/>
            <a:r>
              <a:rPr lang="ru-RU" sz="1600" b="1" dirty="0" smtClean="0">
                <a:latin typeface="Times New Roman" pitchFamily="18" charset="0"/>
                <a:cs typeface="Times New Roman" pitchFamily="18" charset="0"/>
              </a:rPr>
              <a:t>     Скорость перемещения автогрейдеров при резании грунта состав­ляет 3,5—10 км/ч, при транспортных перемещениях — до 30 км/ч.</a:t>
            </a:r>
          </a:p>
          <a:p>
            <a:pPr algn="just"/>
            <a:r>
              <a:rPr lang="ru-RU" sz="1600" b="1" dirty="0" smtClean="0">
                <a:latin typeface="Times New Roman" pitchFamily="18" charset="0"/>
                <a:cs typeface="Times New Roman" pitchFamily="18" charset="0"/>
              </a:rPr>
              <a:t>     Существуют более совершенные автогрейдеры с шарнирно-сочлененной рамой (</a:t>
            </a:r>
            <a:r>
              <a:rPr lang="ru-RU" sz="1600" b="1" dirty="0" smtClean="0">
                <a:solidFill>
                  <a:srgbClr val="FF0000"/>
                </a:solidFill>
                <a:latin typeface="Times New Roman" pitchFamily="18" charset="0"/>
                <a:cs typeface="Times New Roman" pitchFamily="18" charset="0"/>
              </a:rPr>
              <a:t>рис. 3.16</a:t>
            </a:r>
            <a:r>
              <a:rPr lang="ru-RU" sz="1600" b="1" dirty="0" smtClean="0">
                <a:latin typeface="Times New Roman" pitchFamily="18" charset="0"/>
                <a:cs typeface="Times New Roman" pitchFamily="18" charset="0"/>
              </a:rPr>
              <a:t>). Такая конструкция автогрейдера позволяет значительно сократить радиус их поворота при сохранении управления передними колеса­ми, а также повысить их устойчивость при копании за счет движения «крабом».</a:t>
            </a:r>
          </a:p>
          <a:p>
            <a:pPr algn="just"/>
            <a:r>
              <a:rPr lang="ru-RU" sz="1600" b="1" dirty="0" smtClean="0">
                <a:solidFill>
                  <a:srgbClr val="C00000"/>
                </a:solidFill>
                <a:latin typeface="Times New Roman" pitchFamily="18" charset="0"/>
                <a:cs typeface="Times New Roman" pitchFamily="18" charset="0"/>
              </a:rPr>
              <a:t>Автогрейдер ДЗ-143 </a:t>
            </a:r>
            <a:r>
              <a:rPr lang="ru-RU" sz="1600" b="1" dirty="0" smtClean="0">
                <a:latin typeface="Times New Roman" pitchFamily="18" charset="0"/>
                <a:cs typeface="Times New Roman" pitchFamily="18" charset="0"/>
              </a:rPr>
              <a:t>(</a:t>
            </a:r>
            <a:r>
              <a:rPr lang="ru-RU" sz="1600" b="1" dirty="0" smtClean="0">
                <a:solidFill>
                  <a:srgbClr val="FF0000"/>
                </a:solidFill>
                <a:latin typeface="Times New Roman" pitchFamily="18" charset="0"/>
                <a:cs typeface="Times New Roman" pitchFamily="18" charset="0"/>
              </a:rPr>
              <a:t>рис. 3.17</a:t>
            </a:r>
            <a:r>
              <a:rPr lang="ru-RU" sz="1600" b="1" dirty="0" smtClean="0">
                <a:latin typeface="Times New Roman" pitchFamily="18" charset="0"/>
                <a:cs typeface="Times New Roman" pitchFamily="18" charset="0"/>
              </a:rPr>
              <a:t>) является одним из современных серийно выпускаемых автогрейдеров, оборудованных шарнирно-сочлененной рамой. На этом автогрейдере имеется более мощный рыхлитель-кирковщик, расположенный сзади машины. Он может быть также оснащен дополнительным оборудованием — плужным снегоочистителем, удлинителем отвала, толкающей плитой, щетками и др.</a:t>
            </a:r>
          </a:p>
          <a:p>
            <a:pPr algn="just"/>
            <a:endParaRPr lang="ru-RU" sz="1600" b="1" dirty="0">
              <a:latin typeface="Times New Roman" pitchFamily="18" charset="0"/>
              <a:cs typeface="Times New Roman" pitchFamily="18" charset="0"/>
            </a:endParaRPr>
          </a:p>
        </p:txBody>
      </p:sp>
      <p:pic>
        <p:nvPicPr>
          <p:cNvPr id="2050" name="Picture 2" descr="C:\Documents and Settings\AGoltsev\Рабочий стол\Без имени-2копирование.jpg"/>
          <p:cNvPicPr>
            <a:picLocks noChangeAspect="1" noChangeArrowheads="1"/>
          </p:cNvPicPr>
          <p:nvPr/>
        </p:nvPicPr>
        <p:blipFill>
          <a:blip r:embed="rId2"/>
          <a:srcRect/>
          <a:stretch>
            <a:fillRect/>
          </a:stretch>
        </p:blipFill>
        <p:spPr bwMode="auto">
          <a:xfrm>
            <a:off x="50446" y="4156715"/>
            <a:ext cx="5093058" cy="2719096"/>
          </a:xfrm>
          <a:prstGeom prst="rect">
            <a:avLst/>
          </a:prstGeom>
          <a:noFill/>
        </p:spPr>
      </p:pic>
      <p:sp>
        <p:nvSpPr>
          <p:cNvPr id="7" name="Прямоугольник 6"/>
          <p:cNvSpPr/>
          <p:nvPr/>
        </p:nvSpPr>
        <p:spPr>
          <a:xfrm>
            <a:off x="5715008" y="4357694"/>
            <a:ext cx="3143240" cy="1938992"/>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 3.16.</a:t>
            </a:r>
          </a:p>
          <a:p>
            <a:pPr algn="ctr"/>
            <a:r>
              <a:rPr lang="ru-RU" sz="1600" b="1" dirty="0" smtClean="0">
                <a:solidFill>
                  <a:srgbClr val="FF0000"/>
                </a:solidFill>
                <a:latin typeface="Times New Roman" pitchFamily="18" charset="0"/>
                <a:cs typeface="Times New Roman" pitchFamily="18" charset="0"/>
              </a:rPr>
              <a:t> Схема автогрейдера с шарнирно-сочлененной рамой: </a:t>
            </a:r>
          </a:p>
          <a:p>
            <a:pPr algn="just"/>
            <a:r>
              <a:rPr lang="ru-RU" b="1" dirty="0" smtClean="0">
                <a:solidFill>
                  <a:srgbClr val="0070C0"/>
                </a:solidFill>
                <a:latin typeface="Times New Roman" pitchFamily="18" charset="0"/>
                <a:cs typeface="Times New Roman" pitchFamily="18" charset="0"/>
              </a:rPr>
              <a:t>а — положение для крутого поворота; </a:t>
            </a:r>
          </a:p>
          <a:p>
            <a:pPr algn="just"/>
            <a:r>
              <a:rPr lang="ru-RU" b="1" dirty="0" smtClean="0">
                <a:solidFill>
                  <a:srgbClr val="0070C0"/>
                </a:solidFill>
                <a:latin typeface="Times New Roman" pitchFamily="18" charset="0"/>
                <a:cs typeface="Times New Roman" pitchFamily="18" charset="0"/>
              </a:rPr>
              <a:t>б — положение при движении «крабом»</a:t>
            </a:r>
            <a:endParaRPr lang="ru-RU"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Documents and Settings\AGoltsev\Рабочий стол\Без имени-3копирование.jpg"/>
          <p:cNvPicPr>
            <a:picLocks noChangeAspect="1" noChangeArrowheads="1"/>
          </p:cNvPicPr>
          <p:nvPr/>
        </p:nvPicPr>
        <p:blipFill>
          <a:blip r:embed="rId2"/>
          <a:srcRect/>
          <a:stretch>
            <a:fillRect/>
          </a:stretch>
        </p:blipFill>
        <p:spPr bwMode="auto">
          <a:xfrm>
            <a:off x="0" y="0"/>
            <a:ext cx="9144000" cy="5143512"/>
          </a:xfrm>
          <a:prstGeom prst="rect">
            <a:avLst/>
          </a:prstGeom>
          <a:noFill/>
        </p:spPr>
      </p:pic>
      <p:sp>
        <p:nvSpPr>
          <p:cNvPr id="3" name="Прямоугольник 2"/>
          <p:cNvSpPr/>
          <p:nvPr/>
        </p:nvSpPr>
        <p:spPr>
          <a:xfrm>
            <a:off x="0" y="5103674"/>
            <a:ext cx="9001156" cy="1754326"/>
          </a:xfrm>
          <a:prstGeom prst="rect">
            <a:avLst/>
          </a:prstGeom>
        </p:spPr>
        <p:txBody>
          <a:bodyPr wrap="square">
            <a:spAutoFit/>
          </a:bodyPr>
          <a:lstStyle/>
          <a:p>
            <a:pPr algn="ctr"/>
            <a:r>
              <a:rPr lang="ru-RU" b="1" dirty="0" smtClean="0">
                <a:solidFill>
                  <a:srgbClr val="FF0000"/>
                </a:solidFill>
                <a:latin typeface="Times New Roman" pitchFamily="18" charset="0"/>
                <a:cs typeface="Times New Roman" pitchFamily="18" charset="0"/>
              </a:rPr>
              <a:t>Рис.17. Автогрейдер ДЗ-143:</a:t>
            </a:r>
          </a:p>
          <a:p>
            <a:pPr algn="just"/>
            <a:r>
              <a:rPr lang="ru-RU" b="1" dirty="0" smtClean="0">
                <a:solidFill>
                  <a:srgbClr val="0070C0"/>
                </a:solidFill>
                <a:latin typeface="Times New Roman" pitchFamily="18" charset="0"/>
                <a:cs typeface="Times New Roman" pitchFamily="18" charset="0"/>
              </a:rPr>
              <a:t>1— рыхлитель-кирковщик; 2 — рама подмоторная; 3 — гидробак; 4 — ящик аккумуляторный; 5 — задний мост; б — бак топливный; 7 — кабина; </a:t>
            </a:r>
          </a:p>
          <a:p>
            <a:pPr algn="just"/>
            <a:r>
              <a:rPr lang="ru-RU" b="1" dirty="0" smtClean="0">
                <a:solidFill>
                  <a:srgbClr val="0070C0"/>
                </a:solidFill>
                <a:latin typeface="Times New Roman" pitchFamily="18" charset="0"/>
                <a:cs typeface="Times New Roman" pitchFamily="18" charset="0"/>
              </a:rPr>
              <a:t>8 — гидроцилиндр выноса отвала; 9— гидроцилиндр подъема отвала; 10 — тяговая рама; 11	— основная рама; 12 — бульдозер; 13 — передняя ось; 14 — поворотный круг;15 — отвал; 16 — коробка передач.</a:t>
            </a:r>
            <a:endParaRPr lang="ru-RU" b="1" dirty="0">
              <a:solidFill>
                <a:srgbClr val="0070C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9144000" cy="6955750"/>
          </a:xfrm>
          <a:prstGeom prst="rect">
            <a:avLst/>
          </a:prstGeom>
        </p:spPr>
        <p:txBody>
          <a:bodyPr wrap="square">
            <a:spAutoFit/>
          </a:bodyPr>
          <a:lstStyle/>
          <a:p>
            <a:pPr algn="just"/>
            <a:r>
              <a:rPr lang="ru-RU" sz="1600" b="1" dirty="0" smtClean="0">
                <a:latin typeface="Times New Roman" pitchFamily="18" charset="0"/>
                <a:cs typeface="Times New Roman" pitchFamily="18" charset="0"/>
              </a:rPr>
              <a:t>     </a:t>
            </a:r>
            <a:r>
              <a:rPr lang="ru-RU" sz="1600" b="1" dirty="0" smtClean="0">
                <a:solidFill>
                  <a:srgbClr val="C00000"/>
                </a:solidFill>
                <a:latin typeface="Times New Roman" pitchFamily="18" charset="0"/>
                <a:cs typeface="Times New Roman" pitchFamily="18" charset="0"/>
              </a:rPr>
              <a:t>Грейдеры используют при планировке территории, откосов земляных сооружений, зачистке дна котлованов и отрывке канав глубиной до </a:t>
            </a:r>
            <a:r>
              <a:rPr lang="ru-RU" sz="1600" b="1" dirty="0" smtClean="0">
                <a:solidFill>
                  <a:srgbClr val="0070C0"/>
                </a:solidFill>
                <a:latin typeface="Times New Roman" pitchFamily="18" charset="0"/>
                <a:cs typeface="Times New Roman" pitchFamily="18" charset="0"/>
              </a:rPr>
              <a:t>0,7 м</a:t>
            </a:r>
            <a:r>
              <a:rPr lang="ru-RU" sz="1600" b="1" dirty="0" smtClean="0">
                <a:solidFill>
                  <a:srgbClr val="C00000"/>
                </a:solidFill>
                <a:latin typeface="Times New Roman" pitchFamily="18" charset="0"/>
                <a:cs typeface="Times New Roman" pitchFamily="18" charset="0"/>
              </a:rPr>
              <a:t>, при возведении протяженных насыпей высотой до </a:t>
            </a:r>
            <a:r>
              <a:rPr lang="ru-RU" sz="1600" b="1" dirty="0" smtClean="0">
                <a:solidFill>
                  <a:srgbClr val="0070C0"/>
                </a:solidFill>
                <a:latin typeface="Times New Roman" pitchFamily="18" charset="0"/>
                <a:cs typeface="Times New Roman" pitchFamily="18" charset="0"/>
              </a:rPr>
              <a:t>1,0 м</a:t>
            </a:r>
            <a:r>
              <a:rPr lang="ru-RU" sz="1600" b="1" dirty="0" smtClean="0">
                <a:solidFill>
                  <a:srgbClr val="C00000"/>
                </a:solidFill>
                <a:latin typeface="Times New Roman" pitchFamily="18" charset="0"/>
                <a:cs typeface="Times New Roman" pitchFamily="18" charset="0"/>
              </a:rPr>
              <a:t> и нижнего слоя более высоких насыпей из резервов. </a:t>
            </a:r>
            <a:r>
              <a:rPr lang="ru-RU" sz="1600" b="1" dirty="0" smtClean="0">
                <a:solidFill>
                  <a:srgbClr val="0070C0"/>
                </a:solidFill>
                <a:latin typeface="Times New Roman" pitchFamily="18" charset="0"/>
                <a:cs typeface="Times New Roman" pitchFamily="18" charset="0"/>
              </a:rPr>
              <a:t>Автогрейдерами профилируют дорожное полотно, проезды и дороги.</a:t>
            </a:r>
          </a:p>
          <a:p>
            <a:pPr algn="just">
              <a:spcBef>
                <a:spcPts val="600"/>
              </a:spcBef>
              <a:spcAft>
                <a:spcPts val="600"/>
              </a:spcAft>
            </a:pPr>
            <a:r>
              <a:rPr lang="ru-RU" sz="1600" b="1" dirty="0" smtClean="0">
                <a:latin typeface="Times New Roman" pitchFamily="18" charset="0"/>
                <a:cs typeface="Times New Roman" pitchFamily="18" charset="0"/>
              </a:rPr>
              <a:t>     При возведении насыпи из разрабатываемого резерва наклонный нож сдвигает срезанный грунт в сторону насыпи. При следующей проходке грейдера этот грунт перемещается еще дальше в том же направлении. Поэтому целесообразно работать одновременно двумя грейдерами, из которых один срезает, а другой перемещает срезанный грунт. Наиболее эффективно использовать автогрейдеры при длине проходки </a:t>
            </a:r>
            <a:r>
              <a:rPr lang="ru-RU" sz="1600" b="1" dirty="0" smtClean="0">
                <a:solidFill>
                  <a:srgbClr val="0070C0"/>
                </a:solidFill>
                <a:latin typeface="Times New Roman" pitchFamily="18" charset="0"/>
                <a:cs typeface="Times New Roman" pitchFamily="18" charset="0"/>
              </a:rPr>
              <a:t>400...500 м. </a:t>
            </a:r>
            <a:r>
              <a:rPr lang="ru-RU" sz="1600" b="1" dirty="0" smtClean="0">
                <a:latin typeface="Times New Roman" pitchFamily="18" charset="0"/>
                <a:cs typeface="Times New Roman" pitchFamily="18" charset="0"/>
              </a:rPr>
              <a:t>Плотные грунты до разработки грейдером следует разрыхлять тракторным рыхлителем или плугом. Помимо разработки грунта и его перемещения на небольшие расстояния грейдером можно разравнивать и начисто планировать грунт. При выполнении различных операций углы наклонов ножа грейдера изменяются в следующих пределах: </a:t>
            </a:r>
            <a:r>
              <a:rPr lang="ru-RU" sz="1600" b="1" dirty="0" smtClean="0">
                <a:solidFill>
                  <a:srgbClr val="0070C0"/>
                </a:solidFill>
                <a:latin typeface="Times New Roman" pitchFamily="18" charset="0"/>
                <a:cs typeface="Times New Roman" pitchFamily="18" charset="0"/>
              </a:rPr>
              <a:t>угол захвата 30...70</a:t>
            </a:r>
            <a:r>
              <a:rPr lang="ru-RU" sz="1600" b="1" baseline="30000" dirty="0" smtClean="0">
                <a:solidFill>
                  <a:srgbClr val="0070C0"/>
                </a:solidFill>
                <a:latin typeface="Times New Roman" pitchFamily="18" charset="0"/>
                <a:cs typeface="Times New Roman" pitchFamily="18" charset="0"/>
              </a:rPr>
              <a:t>0</a:t>
            </a:r>
            <a:r>
              <a:rPr lang="ru-RU" sz="1600" b="1" dirty="0" smtClean="0">
                <a:solidFill>
                  <a:srgbClr val="0070C0"/>
                </a:solidFill>
                <a:latin typeface="Times New Roman" pitchFamily="18" charset="0"/>
                <a:cs typeface="Times New Roman" pitchFamily="18" charset="0"/>
              </a:rPr>
              <a:t>, угол резания 35...60</a:t>
            </a:r>
            <a:r>
              <a:rPr lang="ru-RU" sz="1600" b="1" baseline="30000" dirty="0" smtClean="0">
                <a:solidFill>
                  <a:srgbClr val="0070C0"/>
                </a:solidFill>
                <a:latin typeface="Times New Roman" pitchFamily="18" charset="0"/>
                <a:cs typeface="Times New Roman" pitchFamily="18" charset="0"/>
              </a:rPr>
              <a:t>0</a:t>
            </a:r>
            <a:r>
              <a:rPr lang="ru-RU" sz="1600" b="1" dirty="0" smtClean="0">
                <a:solidFill>
                  <a:srgbClr val="0070C0"/>
                </a:solidFill>
                <a:latin typeface="Times New Roman" pitchFamily="18" charset="0"/>
                <a:cs typeface="Times New Roman" pitchFamily="18" charset="0"/>
              </a:rPr>
              <a:t>, наклона - 2...10</a:t>
            </a:r>
            <a:r>
              <a:rPr lang="ru-RU" sz="1600" b="1" baseline="30000" dirty="0" smtClean="0">
                <a:solidFill>
                  <a:srgbClr val="0070C0"/>
                </a:solidFill>
                <a:latin typeface="Times New Roman" pitchFamily="18" charset="0"/>
                <a:cs typeface="Times New Roman" pitchFamily="18" charset="0"/>
              </a:rPr>
              <a:t>0</a:t>
            </a:r>
            <a:r>
              <a:rPr lang="ru-RU" sz="1600" b="1" dirty="0" smtClean="0">
                <a:solidFill>
                  <a:srgbClr val="0070C0"/>
                </a:solidFill>
                <a:latin typeface="Times New Roman" pitchFamily="18" charset="0"/>
                <a:cs typeface="Times New Roman" pitchFamily="18" charset="0"/>
              </a:rPr>
              <a:t>.</a:t>
            </a:r>
          </a:p>
          <a:p>
            <a:pPr algn="just">
              <a:spcBef>
                <a:spcPts val="600"/>
              </a:spcBef>
              <a:spcAft>
                <a:spcPts val="600"/>
              </a:spcAft>
            </a:pPr>
            <a:r>
              <a:rPr lang="ru-RU" sz="1600" b="1" dirty="0" smtClean="0">
                <a:latin typeface="Times New Roman" pitchFamily="18" charset="0"/>
                <a:cs typeface="Times New Roman" pitchFamily="18" charset="0"/>
              </a:rPr>
              <a:t>     Для обеспечения оптимального режима работы землеройно-транспортных машин созданы системы автоматического регулирования скорости их движения в зависимости, от сопротивления резанию и плотности разрабатываемого грунта. Для автогрейдеров, используемых преимущественно на планировочных работах, применяют устройства, автоматически контролирующие заглубление в   грунт.</a:t>
            </a:r>
          </a:p>
          <a:p>
            <a:pPr algn="just">
              <a:spcBef>
                <a:spcPts val="600"/>
              </a:spcBef>
              <a:spcAft>
                <a:spcPts val="600"/>
              </a:spcAft>
            </a:pPr>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В зависимости от модификации автогрейдеры всех классов оборудуются одной из систем такого управления: </a:t>
            </a:r>
            <a:r>
              <a:rPr lang="ru-RU" sz="1600" b="1" i="1" dirty="0" smtClean="0">
                <a:solidFill>
                  <a:srgbClr val="C00000"/>
                </a:solidFill>
                <a:latin typeface="Times New Roman" pitchFamily="18" charset="0"/>
                <a:cs typeface="Times New Roman" pitchFamily="18" charset="0"/>
              </a:rPr>
              <a:t>Профиль-10, Профиль-20, Профиль-30</a:t>
            </a:r>
            <a:r>
              <a:rPr lang="ru-RU" sz="1600" b="1" dirty="0" smtClean="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     </a:t>
            </a:r>
            <a:r>
              <a:rPr lang="ru-RU" sz="1600" b="1" i="1" dirty="0" smtClean="0">
                <a:solidFill>
                  <a:srgbClr val="C00000"/>
                </a:solidFill>
                <a:latin typeface="Times New Roman" pitchFamily="18" charset="0"/>
                <a:cs typeface="Times New Roman" pitchFamily="18" charset="0"/>
              </a:rPr>
              <a:t>Система Профиль-10 </a:t>
            </a:r>
            <a:r>
              <a:rPr lang="ru-RU" sz="1600" b="1" dirty="0" smtClean="0">
                <a:latin typeface="Times New Roman" pitchFamily="18" charset="0"/>
                <a:cs typeface="Times New Roman" pitchFamily="18" charset="0"/>
              </a:rPr>
              <a:t>предназначена для автоматического обеспечения заданного углового положения отвала автогрейдера в поперечной плоскости независимо от поперечного профиля полотна и применяется при окончательной отделке или планировке поверхности. Система позволяет работать как в режиме ручного управления отвалом, так и в режиме автоматического выдерживания заданного поперечного профиля полотна.</a:t>
            </a:r>
            <a:endParaRPr lang="ru-RU" sz="1600" b="1"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24973"/>
          </a:xfrm>
          <a:prstGeom prst="rect">
            <a:avLst/>
          </a:prstGeom>
        </p:spPr>
        <p:txBody>
          <a:bodyPr wrap="square">
            <a:spAutoFit/>
          </a:bodyPr>
          <a:lstStyle/>
          <a:p>
            <a:pPr algn="just">
              <a:spcBef>
                <a:spcPts val="600"/>
              </a:spcBef>
              <a:spcAft>
                <a:spcPts val="600"/>
              </a:spcAft>
            </a:pPr>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В состав этой системы входят датчик угла, блок управления ею, гидрораспределитель с электрогидравлическим управлением, подсоединяемым к гидроцилиндру. При отклонении автогрейдера от нужного положения отвала скользящий контакт токосъема подает сигнал на блок управления, а тот подает команду на электромагнит гидрораспределителя, который через золотник выводит его в требуемое положение. Толщину срезаемой стружки регулируют вручную. </a:t>
            </a:r>
          </a:p>
          <a:p>
            <a:pPr algn="just">
              <a:spcBef>
                <a:spcPts val="600"/>
              </a:spcBef>
              <a:spcAft>
                <a:spcPts val="600"/>
              </a:spcAft>
            </a:pPr>
            <a:r>
              <a:rPr lang="ru-RU" sz="1600" b="1" dirty="0" smtClean="0">
                <a:latin typeface="Times New Roman" pitchFamily="18" charset="0"/>
                <a:cs typeface="Times New Roman" pitchFamily="18" charset="0"/>
              </a:rPr>
              <a:t>     Основным отличием системы </a:t>
            </a:r>
            <a:r>
              <a:rPr lang="ru-RU" sz="1600" b="1" i="1" dirty="0" smtClean="0">
                <a:solidFill>
                  <a:srgbClr val="C00000"/>
                </a:solidFill>
                <a:latin typeface="Times New Roman" pitchFamily="18" charset="0"/>
                <a:cs typeface="Times New Roman" pitchFamily="18" charset="0"/>
              </a:rPr>
              <a:t>Профиль-20</a:t>
            </a:r>
            <a:r>
              <a:rPr lang="ru-RU" sz="1600" b="1" dirty="0" smtClean="0">
                <a:latin typeface="Times New Roman" pitchFamily="18" charset="0"/>
                <a:cs typeface="Times New Roman" pitchFamily="18" charset="0"/>
              </a:rPr>
              <a:t> является наличие в ней датчика продольного профиля с подъемным устройством. </a:t>
            </a:r>
          </a:p>
          <a:p>
            <a:pPr algn="just">
              <a:spcBef>
                <a:spcPts val="600"/>
              </a:spcBef>
              <a:spcAft>
                <a:spcPts val="600"/>
              </a:spcAft>
            </a:pPr>
            <a:r>
              <a:rPr lang="ru-RU" sz="1600" b="1" i="1" dirty="0" smtClean="0">
                <a:solidFill>
                  <a:srgbClr val="C00000"/>
                </a:solidFill>
                <a:latin typeface="Times New Roman" pitchFamily="18" charset="0"/>
                <a:cs typeface="Times New Roman" pitchFamily="18" charset="0"/>
              </a:rPr>
              <a:t>     Система Профиль-30 </a:t>
            </a:r>
            <a:r>
              <a:rPr lang="ru-RU" sz="1600" b="1" dirty="0" smtClean="0">
                <a:latin typeface="Times New Roman" pitchFamily="18" charset="0"/>
                <a:cs typeface="Times New Roman" pitchFamily="18" charset="0"/>
              </a:rPr>
              <a:t>(</a:t>
            </a:r>
            <a:r>
              <a:rPr lang="ru-RU" sz="1600" b="1" dirty="0" smtClean="0">
                <a:solidFill>
                  <a:srgbClr val="FF0000"/>
                </a:solidFill>
                <a:latin typeface="Times New Roman" pitchFamily="18" charset="0"/>
                <a:cs typeface="Times New Roman" pitchFamily="18" charset="0"/>
              </a:rPr>
              <a:t>рис.18</a:t>
            </a:r>
            <a:r>
              <a:rPr lang="ru-RU" sz="1600" b="1" dirty="0" smtClean="0">
                <a:latin typeface="Times New Roman" pitchFamily="18" charset="0"/>
                <a:cs typeface="Times New Roman" pitchFamily="18" charset="0"/>
              </a:rPr>
              <a:t>) для автоматического управления положениями отвала состоит из автономной и копирно-лазерной систем.</a:t>
            </a:r>
          </a:p>
          <a:p>
            <a:pPr algn="just">
              <a:spcBef>
                <a:spcPts val="600"/>
              </a:spcBef>
              <a:spcAft>
                <a:spcPts val="600"/>
              </a:spcAft>
            </a:pPr>
            <a:r>
              <a:rPr lang="ru-RU" sz="1600" b="1" i="1" dirty="0" smtClean="0">
                <a:latin typeface="Times New Roman" pitchFamily="18" charset="0"/>
                <a:cs typeface="Times New Roman" pitchFamily="18" charset="0"/>
              </a:rPr>
              <a:t>     </a:t>
            </a:r>
            <a:r>
              <a:rPr lang="ru-RU" sz="1600" b="1" i="1" dirty="0" smtClean="0">
                <a:solidFill>
                  <a:srgbClr val="0070C0"/>
                </a:solidFill>
                <a:latin typeface="Times New Roman" pitchFamily="18" charset="0"/>
                <a:cs typeface="Times New Roman" pitchFamily="18" charset="0"/>
              </a:rPr>
              <a:t>Фотоприемное устройство (ФПУ) устанавливают на штанге на тяговой раме автогрейдера. Оно предназначено для приема сигналов от лазерного излучателя и состоит из четырех вертикально расположенных световодов, позволяющих принимать сигнал в диапазоне 360°.</a:t>
            </a:r>
          </a:p>
          <a:p>
            <a:pPr algn="just">
              <a:spcBef>
                <a:spcPts val="600"/>
              </a:spcBef>
              <a:spcAft>
                <a:spcPts val="600"/>
              </a:spcAft>
            </a:pPr>
            <a:r>
              <a:rPr lang="ru-RU" sz="1600" b="1" dirty="0" smtClean="0">
                <a:latin typeface="Times New Roman" pitchFamily="18" charset="0"/>
                <a:cs typeface="Times New Roman" pitchFamily="18" charset="0"/>
              </a:rPr>
              <a:t>     Фотоприемное устройство при заданном высотном положении отвала относительно разрабатываемой поверхности </a:t>
            </a:r>
            <a:r>
              <a:rPr lang="ru-RU" sz="1600" b="1" dirty="0" smtClean="0">
                <a:solidFill>
                  <a:srgbClr val="0070C0"/>
                </a:solidFill>
                <a:latin typeface="Times New Roman" pitchFamily="18" charset="0"/>
                <a:cs typeface="Times New Roman" pitchFamily="18" charset="0"/>
              </a:rPr>
              <a:t>Н</a:t>
            </a:r>
            <a:r>
              <a:rPr lang="ru-RU" sz="1600" b="1" dirty="0" smtClean="0">
                <a:latin typeface="Times New Roman" pitchFamily="18" charset="0"/>
                <a:cs typeface="Times New Roman" pitchFamily="18" charset="0"/>
              </a:rPr>
              <a:t> выставляется с помощью подъемного устройства по лучу лазерного излучателя. При движении автогрейдера по неровностям отвал вместе с фотоприемным устройством отклоняется от положения, заданного лазерным излучателем.</a:t>
            </a:r>
          </a:p>
          <a:p>
            <a:pPr algn="just">
              <a:spcBef>
                <a:spcPts val="600"/>
              </a:spcBef>
              <a:spcAft>
                <a:spcPts val="600"/>
              </a:spcAft>
            </a:pPr>
            <a:r>
              <a:rPr lang="ru-RU" sz="1600" b="1" dirty="0" smtClean="0">
                <a:latin typeface="Times New Roman" pitchFamily="18" charset="0"/>
                <a:cs typeface="Times New Roman" pitchFamily="18" charset="0"/>
              </a:rPr>
              <a:t>     </a:t>
            </a:r>
            <a:r>
              <a:rPr lang="ru-RU" sz="1600" b="1" i="1" dirty="0" smtClean="0">
                <a:solidFill>
                  <a:srgbClr val="0070C0"/>
                </a:solidFill>
                <a:latin typeface="Times New Roman" pitchFamily="18" charset="0"/>
                <a:cs typeface="Times New Roman" pitchFamily="18" charset="0"/>
              </a:rPr>
              <a:t>В результате смещения луча по световодам ФПУ возникает сигнал, который преобразуется в электрический. Информация о положении световодов ФПУ поступает на блок коммутации и усилитель сигналов, а затем в виде электрических сигналов подается на электромагнит гидрораспределителя управления гидроцилиндром. </a:t>
            </a:r>
          </a:p>
          <a:p>
            <a:pPr algn="just">
              <a:spcBef>
                <a:spcPts val="600"/>
              </a:spcBef>
              <a:spcAft>
                <a:spcPts val="600"/>
              </a:spcAft>
            </a:pPr>
            <a:r>
              <a:rPr lang="ru-RU" sz="1600" b="1" i="1"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Если, например, ФПУ опустилось относительно луча излучателя, т. е. отвал заглубился, сигнал поступает на электромагнит гидрораспределителя, подающий рабочую жидкость в штоковую полость гидроцилиндра, и отвал выглубляется.</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AGoltsev\Рабочий стол\Без имени-4копирование.jpg"/>
          <p:cNvPicPr>
            <a:picLocks noChangeAspect="1" noChangeArrowheads="1"/>
          </p:cNvPicPr>
          <p:nvPr/>
        </p:nvPicPr>
        <p:blipFill>
          <a:blip r:embed="rId2"/>
          <a:srcRect/>
          <a:stretch>
            <a:fillRect/>
          </a:stretch>
        </p:blipFill>
        <p:spPr bwMode="auto">
          <a:xfrm>
            <a:off x="0" y="0"/>
            <a:ext cx="9144000" cy="4929198"/>
          </a:xfrm>
          <a:prstGeom prst="rect">
            <a:avLst/>
          </a:prstGeom>
          <a:noFill/>
        </p:spPr>
      </p:pic>
      <p:sp>
        <p:nvSpPr>
          <p:cNvPr id="4" name="Прямоугольник 3"/>
          <p:cNvSpPr/>
          <p:nvPr/>
        </p:nvSpPr>
        <p:spPr>
          <a:xfrm>
            <a:off x="0" y="5042118"/>
            <a:ext cx="9001156" cy="1815882"/>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Рис.18. Функциональная схема системы Профиль-30 автоматического управления авто грейдером:</a:t>
            </a:r>
          </a:p>
          <a:p>
            <a:pPr algn="just"/>
            <a:r>
              <a:rPr lang="ru-RU" sz="1600" b="1" dirty="0" smtClean="0">
                <a:solidFill>
                  <a:srgbClr val="0070C0"/>
                </a:solidFill>
                <a:latin typeface="Times New Roman" pitchFamily="18" charset="0"/>
                <a:cs typeface="Times New Roman" pitchFamily="18" charset="0"/>
              </a:rPr>
              <a:t>1-лазерный излучатель; 2-лазерный луч; 3-фотоприемное устройство; 4-блок коммутации; </a:t>
            </a:r>
          </a:p>
          <a:p>
            <a:pPr algn="just"/>
            <a:r>
              <a:rPr lang="ru-RU" sz="1600" b="1" dirty="0" smtClean="0">
                <a:solidFill>
                  <a:srgbClr val="0070C0"/>
                </a:solidFill>
                <a:latin typeface="Times New Roman" pitchFamily="18" charset="0"/>
                <a:cs typeface="Times New Roman" pitchFamily="18" charset="0"/>
              </a:rPr>
              <a:t>5, 18-усилители сигналов; 6, 17-электрические сиг­налы; 7, 15-электромагниты; </a:t>
            </a:r>
          </a:p>
          <a:p>
            <a:pPr algn="just"/>
            <a:r>
              <a:rPr lang="ru-RU" sz="1600" b="1" dirty="0" smtClean="0">
                <a:solidFill>
                  <a:srgbClr val="0070C0"/>
                </a:solidFill>
                <a:latin typeface="Times New Roman" pitchFamily="18" charset="0"/>
                <a:cs typeface="Times New Roman" pitchFamily="18" charset="0"/>
              </a:rPr>
              <a:t>8, 16-гидрораспределители; 9, 1З—напорные гидролинии; 10, 14-сливные гидролинии; </a:t>
            </a:r>
          </a:p>
          <a:p>
            <a:pPr algn="just"/>
            <a:r>
              <a:rPr lang="ru-RU" sz="1600" b="1" dirty="0" smtClean="0">
                <a:solidFill>
                  <a:srgbClr val="0070C0"/>
                </a:solidFill>
                <a:latin typeface="Times New Roman" pitchFamily="18" charset="0"/>
                <a:cs typeface="Times New Roman" pitchFamily="18" charset="0"/>
              </a:rPr>
              <a:t>11, 12-гидроцилиндры; 19-сравнивающее устройство; 20-задатчик; 21-преобразователь; </a:t>
            </a:r>
          </a:p>
          <a:p>
            <a:pPr algn="just"/>
            <a:r>
              <a:rPr lang="ru-RU" sz="1600" b="1" dirty="0" smtClean="0">
                <a:solidFill>
                  <a:srgbClr val="0070C0"/>
                </a:solidFill>
                <a:latin typeface="Times New Roman" pitchFamily="18" charset="0"/>
                <a:cs typeface="Times New Roman" pitchFamily="18" charset="0"/>
              </a:rPr>
              <a:t>22-тяговая рама; 23-отвал; 24-подъемное устройство; у ,   у-отклонения</a:t>
            </a:r>
            <a:endParaRPr lang="ru-RU" sz="1600" b="1" dirty="0">
              <a:solidFill>
                <a:srgbClr val="0070C0"/>
              </a:solidFill>
              <a:latin typeface="Times New Roman" pitchFamily="18" charset="0"/>
              <a:cs typeface="Times New Roman" pitchFamily="18" charset="0"/>
            </a:endParaRPr>
          </a:p>
        </p:txBody>
      </p:sp>
      <p:sp>
        <p:nvSpPr>
          <p:cNvPr id="5" name="Равнобедренный треугольник 4"/>
          <p:cNvSpPr/>
          <p:nvPr/>
        </p:nvSpPr>
        <p:spPr>
          <a:xfrm>
            <a:off x="5284519" y="6543118"/>
            <a:ext cx="60572" cy="200020"/>
          </a:xfrm>
          <a:prstGeom prst="triangl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986528"/>
          </a:xfrm>
          <a:prstGeom prst="rect">
            <a:avLst/>
          </a:prstGeom>
        </p:spPr>
        <p:txBody>
          <a:bodyPr wrap="square">
            <a:spAutoFit/>
          </a:bodyPr>
          <a:lstStyle/>
          <a:p>
            <a:pPr algn="ctr"/>
            <a:r>
              <a:rPr lang="ru-RU" sz="1600" b="1" dirty="0" smtClean="0">
                <a:solidFill>
                  <a:srgbClr val="FF0000"/>
                </a:solidFill>
                <a:latin typeface="Times New Roman" pitchFamily="18" charset="0"/>
                <a:cs typeface="Times New Roman" pitchFamily="18" charset="0"/>
              </a:rPr>
              <a:t>РАЗРАБОТКА </a:t>
            </a:r>
            <a:r>
              <a:rPr lang="ru-RU" sz="1600" b="1" dirty="0">
                <a:solidFill>
                  <a:srgbClr val="FF0000"/>
                </a:solidFill>
                <a:latin typeface="Times New Roman" pitchFamily="18" charset="0"/>
                <a:cs typeface="Times New Roman" pitchFamily="18" charset="0"/>
              </a:rPr>
              <a:t>ГРУНТА </a:t>
            </a:r>
            <a:r>
              <a:rPr lang="ru-RU" sz="1600" b="1" dirty="0" smtClean="0">
                <a:solidFill>
                  <a:srgbClr val="FF0000"/>
                </a:solidFill>
                <a:latin typeface="Times New Roman" pitchFamily="18" charset="0"/>
                <a:cs typeface="Times New Roman" pitchFamily="18" charset="0"/>
              </a:rPr>
              <a:t>СЕРЕПЕРАМИ</a:t>
            </a:r>
            <a:endParaRPr lang="ru-RU" sz="1600" b="1" dirty="0">
              <a:solidFill>
                <a:srgbClr val="FF0000"/>
              </a:solidFill>
              <a:latin typeface="Times New Roman" pitchFamily="18" charset="0"/>
              <a:cs typeface="Times New Roman" pitchFamily="18" charset="0"/>
            </a:endParaRPr>
          </a:p>
          <a:p>
            <a:pPr algn="just"/>
            <a:r>
              <a:rPr lang="ru-RU" sz="1600" b="1" dirty="0" smtClean="0">
                <a:latin typeface="Times New Roman" pitchFamily="18" charset="0"/>
                <a:cs typeface="Times New Roman" pitchFamily="18" charset="0"/>
              </a:rPr>
              <a:t>     Основными </a:t>
            </a:r>
            <a:r>
              <a:rPr lang="ru-RU" sz="1600" b="1" dirty="0">
                <a:latin typeface="Times New Roman" pitchFamily="18" charset="0"/>
                <a:cs typeface="Times New Roman" pitchFamily="18" charset="0"/>
              </a:rPr>
              <a:t>видами землеройно-транспортных машин </a:t>
            </a:r>
            <a:r>
              <a:rPr lang="ru-RU" sz="1600" b="1" dirty="0" smtClean="0">
                <a:latin typeface="Times New Roman" pitchFamily="18" charset="0"/>
                <a:cs typeface="Times New Roman" pitchFamily="18" charset="0"/>
              </a:rPr>
              <a:t>являются </a:t>
            </a:r>
            <a:r>
              <a:rPr lang="ru-RU" sz="1600" b="1" dirty="0">
                <a:solidFill>
                  <a:srgbClr val="C00000"/>
                </a:solidFill>
                <a:latin typeface="Times New Roman" pitchFamily="18" charset="0"/>
                <a:cs typeface="Times New Roman" pitchFamily="18" charset="0"/>
              </a:rPr>
              <a:t>скреперы, бульдозеры и грейдеры</a:t>
            </a:r>
            <a:r>
              <a:rPr lang="ru-RU" sz="1600" b="1" dirty="0">
                <a:latin typeface="Times New Roman" pitchFamily="18" charset="0"/>
                <a:cs typeface="Times New Roman" pitchFamily="18" charset="0"/>
              </a:rPr>
              <a:t>, которые за один цикл </a:t>
            </a:r>
            <a:r>
              <a:rPr lang="ru-RU" sz="1600" b="1" dirty="0" smtClean="0">
                <a:latin typeface="Times New Roman" pitchFamily="18" charset="0"/>
                <a:cs typeface="Times New Roman" pitchFamily="18" charset="0"/>
              </a:rPr>
              <a:t>разрабатывают </a:t>
            </a:r>
            <a:r>
              <a:rPr lang="ru-RU" sz="1600" b="1" dirty="0">
                <a:latin typeface="Times New Roman" pitchFamily="18" charset="0"/>
                <a:cs typeface="Times New Roman" pitchFamily="18" charset="0"/>
              </a:rPr>
              <a:t>грунт, перемещают его, разгружают в насыпь и </a:t>
            </a:r>
            <a:r>
              <a:rPr lang="ru-RU" sz="1600" b="1" dirty="0" smtClean="0">
                <a:latin typeface="Times New Roman" pitchFamily="18" charset="0"/>
                <a:cs typeface="Times New Roman" pitchFamily="18" charset="0"/>
              </a:rPr>
              <a:t>возвращаются </a:t>
            </a:r>
            <a:r>
              <a:rPr lang="ru-RU" sz="1600" b="1" dirty="0">
                <a:latin typeface="Times New Roman" pitchFamily="18" charset="0"/>
                <a:cs typeface="Times New Roman" pitchFamily="18" charset="0"/>
              </a:rPr>
              <a:t>в забой   порожняком.</a:t>
            </a:r>
          </a:p>
          <a:p>
            <a:pPr algn="just"/>
            <a:r>
              <a:rPr lang="ru-RU" sz="1600" b="1" dirty="0" smtClean="0">
                <a:solidFill>
                  <a:srgbClr val="C00000"/>
                </a:solidFill>
                <a:latin typeface="Times New Roman" pitchFamily="18" charset="0"/>
                <a:cs typeface="Times New Roman" pitchFamily="18" charset="0"/>
              </a:rPr>
              <a:t>     Скреперы</a:t>
            </a:r>
            <a:r>
              <a:rPr lang="ru-RU" sz="1600" b="1" dirty="0" smtClean="0">
                <a:latin typeface="Times New Roman" pitchFamily="18" charset="0"/>
                <a:cs typeface="Times New Roman" pitchFamily="18" charset="0"/>
              </a:rPr>
              <a:t> - </a:t>
            </a:r>
            <a:r>
              <a:rPr lang="ru-RU" sz="1600" b="1" dirty="0">
                <a:latin typeface="Times New Roman" pitchFamily="18" charset="0"/>
                <a:cs typeface="Times New Roman" pitchFamily="18" charset="0"/>
              </a:rPr>
              <a:t>наиболее высокопроизводительные землеройно-транспортные машины. Эксплуатационные возможности позволяют использовать их при отрывке котлованов </a:t>
            </a:r>
            <a:r>
              <a:rPr lang="ru-RU" sz="1600" b="1" dirty="0" smtClean="0">
                <a:latin typeface="Times New Roman" pitchFamily="18" charset="0"/>
                <a:cs typeface="Times New Roman" pitchFamily="18" charset="0"/>
              </a:rPr>
              <a:t>и планировке поверхностей</a:t>
            </a:r>
            <a:r>
              <a:rPr lang="ru-RU" sz="1600" b="1" dirty="0">
                <a:latin typeface="Times New Roman" pitchFamily="18" charset="0"/>
                <a:cs typeface="Times New Roman" pitchFamily="18" charset="0"/>
              </a:rPr>
              <a:t>. </a:t>
            </a:r>
            <a:endParaRPr lang="ru-RU" sz="1600" b="1" dirty="0" smtClean="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Различают </a:t>
            </a:r>
            <a:r>
              <a:rPr lang="ru-RU" sz="1600" b="1" dirty="0">
                <a:solidFill>
                  <a:srgbClr val="C00000"/>
                </a:solidFill>
                <a:latin typeface="Times New Roman" pitchFamily="18" charset="0"/>
                <a:cs typeface="Times New Roman" pitchFamily="18" charset="0"/>
              </a:rPr>
              <a:t>скреперы прицепные</a:t>
            </a:r>
            <a:r>
              <a:rPr lang="ru-RU" sz="1600" b="1" dirty="0">
                <a:latin typeface="Times New Roman" pitchFamily="18" charset="0"/>
                <a:cs typeface="Times New Roman" pitchFamily="18" charset="0"/>
              </a:rPr>
              <a:t>, работающие при вместимости ковша </a:t>
            </a:r>
            <a:r>
              <a:rPr lang="ru-RU" sz="1600" b="1" dirty="0">
                <a:solidFill>
                  <a:srgbClr val="0070C0"/>
                </a:solidFill>
                <a:latin typeface="Times New Roman" pitchFamily="18" charset="0"/>
                <a:cs typeface="Times New Roman" pitchFamily="18" charset="0"/>
              </a:rPr>
              <a:t>2,25...</a:t>
            </a:r>
            <a:r>
              <a:rPr lang="ru-RU" sz="1600" b="1" dirty="0" smtClean="0">
                <a:solidFill>
                  <a:srgbClr val="0070C0"/>
                </a:solidFill>
                <a:latin typeface="Times New Roman" pitchFamily="18" charset="0"/>
                <a:cs typeface="Times New Roman" pitchFamily="18" charset="0"/>
              </a:rPr>
              <a:t>10,0 </a:t>
            </a:r>
            <a:r>
              <a:rPr lang="ru-RU" sz="1600" b="1" dirty="0">
                <a:solidFill>
                  <a:srgbClr val="0070C0"/>
                </a:solidFill>
                <a:latin typeface="Times New Roman" pitchFamily="18" charset="0"/>
                <a:cs typeface="Times New Roman" pitchFamily="18" charset="0"/>
              </a:rPr>
              <a:t>м</a:t>
            </a:r>
            <a:r>
              <a:rPr lang="ru-RU" sz="1600" b="1" baseline="30000" dirty="0">
                <a:solidFill>
                  <a:srgbClr val="0070C0"/>
                </a:solidFill>
                <a:latin typeface="Times New Roman" pitchFamily="18" charset="0"/>
                <a:cs typeface="Times New Roman" pitchFamily="18" charset="0"/>
              </a:rPr>
              <a:t>3</a:t>
            </a:r>
            <a:r>
              <a:rPr lang="ru-RU" sz="1600" b="1" dirty="0">
                <a:solidFill>
                  <a:srgbClr val="0070C0"/>
                </a:solidFill>
                <a:latin typeface="Times New Roman" pitchFamily="18" charset="0"/>
                <a:cs typeface="Times New Roman" pitchFamily="18" charset="0"/>
              </a:rPr>
              <a:t> </a:t>
            </a:r>
            <a:r>
              <a:rPr lang="ru-RU" sz="1600" b="1" dirty="0">
                <a:latin typeface="Times New Roman" pitchFamily="18" charset="0"/>
                <a:cs typeface="Times New Roman" pitchFamily="18" charset="0"/>
              </a:rPr>
              <a:t>в сцепе с трактором-тягачом, </a:t>
            </a:r>
            <a:r>
              <a:rPr lang="ru-RU" sz="1600" b="1" dirty="0">
                <a:solidFill>
                  <a:srgbClr val="C00000"/>
                </a:solidFill>
                <a:latin typeface="Times New Roman" pitchFamily="18" charset="0"/>
                <a:cs typeface="Times New Roman" pitchFamily="18" charset="0"/>
              </a:rPr>
              <a:t>и самоходные</a:t>
            </a:r>
            <a:r>
              <a:rPr lang="ru-RU" sz="1600" b="1" dirty="0">
                <a:latin typeface="Times New Roman" pitchFamily="18" charset="0"/>
                <a:cs typeface="Times New Roman" pitchFamily="18" charset="0"/>
              </a:rPr>
              <a:t>, имеющие вместимость ковша </a:t>
            </a:r>
            <a:r>
              <a:rPr lang="ru-RU" sz="1600" b="1" dirty="0" smtClean="0">
                <a:solidFill>
                  <a:srgbClr val="0070C0"/>
                </a:solidFill>
                <a:latin typeface="Times New Roman" pitchFamily="18" charset="0"/>
                <a:cs typeface="Times New Roman" pitchFamily="18" charset="0"/>
              </a:rPr>
              <a:t>8,0 </a:t>
            </a:r>
            <a:r>
              <a:rPr lang="ru-RU" sz="1600" b="1" dirty="0">
                <a:solidFill>
                  <a:srgbClr val="0070C0"/>
                </a:solidFill>
                <a:latin typeface="Times New Roman" pitchFamily="18" charset="0"/>
                <a:cs typeface="Times New Roman" pitchFamily="18" charset="0"/>
              </a:rPr>
              <a:t>м</a:t>
            </a:r>
            <a:r>
              <a:rPr lang="ru-RU" sz="1600" b="1" baseline="30000" dirty="0">
                <a:solidFill>
                  <a:srgbClr val="0070C0"/>
                </a:solidFill>
                <a:latin typeface="Times New Roman" pitchFamily="18" charset="0"/>
                <a:cs typeface="Times New Roman" pitchFamily="18" charset="0"/>
              </a:rPr>
              <a:t>3</a:t>
            </a:r>
            <a:r>
              <a:rPr lang="ru-RU" sz="1600" b="1" dirty="0">
                <a:solidFill>
                  <a:srgbClr val="0070C0"/>
                </a:solidFill>
                <a:latin typeface="Times New Roman" pitchFamily="18" charset="0"/>
                <a:cs typeface="Times New Roman" pitchFamily="18" charset="0"/>
              </a:rPr>
              <a:t> </a:t>
            </a:r>
            <a:r>
              <a:rPr lang="ru-RU" sz="1600" b="1" dirty="0">
                <a:latin typeface="Times New Roman" pitchFamily="18" charset="0"/>
                <a:cs typeface="Times New Roman" pitchFamily="18" charset="0"/>
              </a:rPr>
              <a:t>и более. Последний тип скрепера более совершенен, так как имеет большую маневренность и </a:t>
            </a:r>
            <a:r>
              <a:rPr lang="ru-RU" sz="1600" b="1" dirty="0" smtClean="0">
                <a:latin typeface="Times New Roman" pitchFamily="18" charset="0"/>
                <a:cs typeface="Times New Roman" pitchFamily="18" charset="0"/>
              </a:rPr>
              <a:t>скорость</a:t>
            </a:r>
            <a:r>
              <a:rPr lang="ru-RU" sz="1600" b="1" dirty="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     Чтобы </a:t>
            </a:r>
            <a:r>
              <a:rPr lang="ru-RU" sz="1600" b="1" dirty="0">
                <a:latin typeface="Times New Roman" pitchFamily="18" charset="0"/>
                <a:cs typeface="Times New Roman" pitchFamily="18" charset="0"/>
              </a:rPr>
              <a:t>быстрее и полнее загрузить ковши прицепных скреперов, работающих группами, а также ковш самоходного скрепера, </a:t>
            </a:r>
            <a:r>
              <a:rPr lang="ru-RU" sz="1600" b="1" dirty="0" smtClean="0">
                <a:latin typeface="Times New Roman" pitchFamily="18" charset="0"/>
                <a:cs typeface="Times New Roman" pitchFamily="18" charset="0"/>
              </a:rPr>
              <a:t>применяют трактор-толкач</a:t>
            </a:r>
            <a:r>
              <a:rPr lang="ru-RU" sz="1600" b="1" dirty="0">
                <a:latin typeface="Times New Roman" pitchFamily="18" charset="0"/>
                <a:cs typeface="Times New Roman" pitchFamily="18" charset="0"/>
              </a:rPr>
              <a:t>, обслуживающий группу скреперов на участке загрузки (</a:t>
            </a:r>
            <a:r>
              <a:rPr lang="ru-RU" sz="1600" b="1" dirty="0">
                <a:solidFill>
                  <a:srgbClr val="0070C0"/>
                </a:solidFill>
                <a:latin typeface="Times New Roman" pitchFamily="18" charset="0"/>
                <a:cs typeface="Times New Roman" pitchFamily="18" charset="0"/>
              </a:rPr>
              <a:t>набора грунта</a:t>
            </a:r>
            <a:r>
              <a:rPr lang="ru-RU" sz="1600" b="1" dirty="0">
                <a:latin typeface="Times New Roman" pitchFamily="18" charset="0"/>
                <a:cs typeface="Times New Roman" pitchFamily="18" charset="0"/>
              </a:rPr>
              <a:t>). Число тракторов-толкачей зависит от вместимости </a:t>
            </a:r>
            <a:r>
              <a:rPr lang="ru-RU" sz="1600" b="1" dirty="0" smtClean="0">
                <a:latin typeface="Times New Roman" pitchFamily="18" charset="0"/>
                <a:cs typeface="Times New Roman" pitchFamily="18" charset="0"/>
              </a:rPr>
              <a:t>ковшей </a:t>
            </a:r>
            <a:r>
              <a:rPr lang="ru-RU" sz="1600" b="1" dirty="0">
                <a:latin typeface="Times New Roman" pitchFamily="18" charset="0"/>
                <a:cs typeface="Times New Roman" pitchFamily="18" charset="0"/>
              </a:rPr>
              <a:t>скреперов и расстояния перемещения   грунта.</a:t>
            </a:r>
          </a:p>
          <a:p>
            <a:pPr algn="just"/>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Скреперами ведут разработку, транспортирование и укладку песчаных, супесчаных, лессовых, суглинистых, глинистых и других грунтов, не имеющих валунов, примесь гальки и щебня в объеме не должна быть более 10%.</a:t>
            </a:r>
            <a:r>
              <a:rPr lang="ru-RU" sz="1600" b="1" dirty="0" smtClean="0">
                <a:latin typeface="Times New Roman" pitchFamily="18" charset="0"/>
                <a:cs typeface="Times New Roman" pitchFamily="18" charset="0"/>
              </a:rPr>
              <a:t> </a:t>
            </a:r>
          </a:p>
          <a:p>
            <a:pPr algn="just"/>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Скрепер снимает ковшом стружку грунта толщиной </a:t>
            </a:r>
            <a:r>
              <a:rPr lang="ru-RU" sz="1600" b="1" dirty="0" smtClean="0">
                <a:solidFill>
                  <a:srgbClr val="0070C0"/>
                </a:solidFill>
                <a:latin typeface="Times New Roman" pitchFamily="18" charset="0"/>
                <a:cs typeface="Times New Roman" pitchFamily="18" charset="0"/>
              </a:rPr>
              <a:t>0,12...0,32 м </a:t>
            </a:r>
            <a:r>
              <a:rPr lang="ru-RU" sz="1600" b="1" dirty="0" smtClean="0">
                <a:latin typeface="Times New Roman" pitchFamily="18" charset="0"/>
                <a:cs typeface="Times New Roman" pitchFamily="18" charset="0"/>
              </a:rPr>
              <a:t>и шириной </a:t>
            </a:r>
            <a:r>
              <a:rPr lang="ru-RU" sz="1600" b="1" dirty="0" smtClean="0">
                <a:solidFill>
                  <a:srgbClr val="0070C0"/>
                </a:solidFill>
                <a:latin typeface="Times New Roman" pitchFamily="18" charset="0"/>
                <a:cs typeface="Times New Roman" pitchFamily="18" charset="0"/>
              </a:rPr>
              <a:t>1,65...2,75 м</a:t>
            </a:r>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для скреперов с вместимостью ковша 2,25...9,0 м</a:t>
            </a:r>
            <a:r>
              <a:rPr lang="ru-RU" sz="1600" b="1" baseline="30000" dirty="0" smtClean="0">
                <a:solidFill>
                  <a:srgbClr val="0070C0"/>
                </a:solidFill>
                <a:latin typeface="Times New Roman" pitchFamily="18" charset="0"/>
                <a:cs typeface="Times New Roman" pitchFamily="18" charset="0"/>
              </a:rPr>
              <a:t>3</a:t>
            </a:r>
            <a:r>
              <a:rPr lang="ru-RU" sz="1600" b="1" dirty="0" smtClean="0">
                <a:latin typeface="Times New Roman" pitchFamily="18" charset="0"/>
                <a:cs typeface="Times New Roman" pitchFamily="18" charset="0"/>
              </a:rPr>
              <a:t>). Толщина отсыпаемого слоя </a:t>
            </a:r>
            <a:r>
              <a:rPr lang="ru-RU" sz="1600" b="1" dirty="0" smtClean="0">
                <a:solidFill>
                  <a:srgbClr val="0070C0"/>
                </a:solidFill>
                <a:latin typeface="Times New Roman" pitchFamily="18" charset="0"/>
                <a:cs typeface="Times New Roman" pitchFamily="18" charset="0"/>
              </a:rPr>
              <a:t>0,22…0,55 м</a:t>
            </a:r>
            <a:r>
              <a:rPr lang="ru-RU" sz="1600" b="1" dirty="0" smtClean="0">
                <a:latin typeface="Times New Roman" pitchFamily="18" charset="0"/>
                <a:cs typeface="Times New Roman" pitchFamily="18" charset="0"/>
              </a:rPr>
              <a:t>.</a:t>
            </a:r>
          </a:p>
          <a:p>
            <a:pPr algn="just"/>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    Разрабатываемые скреперами суглинистые и глинистые грунты необходимо предварительно рыхлить.</a:t>
            </a:r>
          </a:p>
          <a:p>
            <a:pPr algn="just"/>
            <a:r>
              <a:rPr lang="ru-RU" sz="1600" b="1" dirty="0" smtClean="0">
                <a:latin typeface="Times New Roman" pitchFamily="18" charset="0"/>
                <a:cs typeface="Times New Roman" pitchFamily="18" charset="0"/>
              </a:rPr>
              <a:t>Длину </a:t>
            </a:r>
            <a:r>
              <a:rPr lang="ru-RU" sz="1600" b="1" dirty="0">
                <a:latin typeface="Times New Roman" pitchFamily="18" charset="0"/>
                <a:cs typeface="Times New Roman" pitchFamily="18" charset="0"/>
              </a:rPr>
              <a:t>пути наполнения ковша скрепера грунтом определяют по </a:t>
            </a:r>
            <a:r>
              <a:rPr lang="ru-RU" sz="1600" b="1" dirty="0" smtClean="0">
                <a:latin typeface="Times New Roman" pitchFamily="18" charset="0"/>
                <a:cs typeface="Times New Roman" pitchFamily="18" charset="0"/>
              </a:rPr>
              <a:t>формуле:                                   ;</a:t>
            </a:r>
          </a:p>
          <a:p>
            <a:pPr algn="just"/>
            <a:r>
              <a:rPr lang="ru-RU" sz="1600" b="1" dirty="0">
                <a:latin typeface="Times New Roman" pitchFamily="18" charset="0"/>
                <a:cs typeface="Times New Roman" pitchFamily="18" charset="0"/>
              </a:rPr>
              <a:t>где </a:t>
            </a:r>
            <a:r>
              <a:rPr lang="en-US" sz="1600" b="1" i="1" dirty="0">
                <a:solidFill>
                  <a:srgbClr val="0070C0"/>
                </a:solidFill>
                <a:latin typeface="Times New Roman" pitchFamily="18" charset="0"/>
                <a:cs typeface="Times New Roman" pitchFamily="18" charset="0"/>
              </a:rPr>
              <a:t>q</a:t>
            </a:r>
            <a:r>
              <a:rPr lang="en-US" sz="1600" b="1" i="1" dirty="0">
                <a:latin typeface="Times New Roman" pitchFamily="18" charset="0"/>
                <a:cs typeface="Times New Roman" pitchFamily="18" charset="0"/>
              </a:rPr>
              <a:t> </a:t>
            </a:r>
            <a:r>
              <a:rPr lang="ru-RU" sz="1600" b="1" dirty="0">
                <a:latin typeface="Times New Roman" pitchFamily="18" charset="0"/>
                <a:cs typeface="Times New Roman" pitchFamily="18" charset="0"/>
              </a:rPr>
              <a:t>— вместимость </a:t>
            </a:r>
            <a:r>
              <a:rPr lang="ru-RU" sz="1600" b="1" dirty="0" smtClean="0">
                <a:latin typeface="Times New Roman" pitchFamily="18" charset="0"/>
                <a:cs typeface="Times New Roman" pitchFamily="18" charset="0"/>
              </a:rPr>
              <a:t>ковша</a:t>
            </a:r>
            <a:r>
              <a:rPr lang="ru-RU" sz="1600" b="1" dirty="0" smtClean="0">
                <a:solidFill>
                  <a:srgbClr val="0070C0"/>
                </a:solidFill>
                <a:latin typeface="Times New Roman" pitchFamily="18" charset="0"/>
                <a:cs typeface="Times New Roman" pitchFamily="18" charset="0"/>
              </a:rPr>
              <a:t> </a:t>
            </a:r>
            <a:r>
              <a:rPr lang="ru-RU" sz="1600" b="1" dirty="0" smtClean="0">
                <a:latin typeface="Times New Roman" pitchFamily="18" charset="0"/>
                <a:cs typeface="Times New Roman" pitchFamily="18" charset="0"/>
              </a:rPr>
              <a:t>м</a:t>
            </a:r>
            <a:r>
              <a:rPr lang="ru-RU" sz="1600" b="1" baseline="30000" dirty="0" smtClean="0">
                <a:latin typeface="Times New Roman" pitchFamily="18" charset="0"/>
                <a:cs typeface="Times New Roman" pitchFamily="18" charset="0"/>
              </a:rPr>
              <a:t>3</a:t>
            </a:r>
            <a:r>
              <a:rPr lang="ru-RU" sz="1600" b="1" dirty="0" smtClean="0">
                <a:latin typeface="Times New Roman" pitchFamily="18" charset="0"/>
                <a:cs typeface="Times New Roman" pitchFamily="18" charset="0"/>
              </a:rPr>
              <a:t>, ; </a:t>
            </a:r>
            <a:r>
              <a:rPr lang="ru-RU" sz="1600" b="1" dirty="0" smtClean="0">
                <a:solidFill>
                  <a:srgbClr val="0070C0"/>
                </a:solidFill>
                <a:latin typeface="Times New Roman" pitchFamily="18" charset="0"/>
                <a:cs typeface="Times New Roman" pitchFamily="18" charset="0"/>
              </a:rPr>
              <a:t>К</a:t>
            </a:r>
            <a:r>
              <a:rPr lang="ru-RU" sz="1600" b="1" baseline="-25000" dirty="0" smtClean="0">
                <a:solidFill>
                  <a:srgbClr val="0070C0"/>
                </a:solidFill>
                <a:latin typeface="Times New Roman" pitchFamily="18" charset="0"/>
                <a:cs typeface="Times New Roman" pitchFamily="18" charset="0"/>
              </a:rPr>
              <a:t>н</a:t>
            </a:r>
            <a:r>
              <a:rPr lang="ru-RU" sz="1600" b="1" dirty="0" smtClean="0">
                <a:latin typeface="Times New Roman" pitchFamily="18" charset="0"/>
                <a:cs typeface="Times New Roman" pitchFamily="18" charset="0"/>
              </a:rPr>
              <a:t> </a:t>
            </a:r>
            <a:r>
              <a:rPr lang="ru-RU" sz="1600" b="1" dirty="0">
                <a:latin typeface="Times New Roman" pitchFamily="18" charset="0"/>
                <a:cs typeface="Times New Roman" pitchFamily="18" charset="0"/>
              </a:rPr>
              <a:t>— коэффициент наполнения ковша (</a:t>
            </a:r>
            <a:r>
              <a:rPr lang="ru-RU" sz="1600" b="1" dirty="0">
                <a:solidFill>
                  <a:srgbClr val="0070C0"/>
                </a:solidFill>
                <a:latin typeface="Times New Roman" pitchFamily="18" charset="0"/>
                <a:cs typeface="Times New Roman" pitchFamily="18" charset="0"/>
              </a:rPr>
              <a:t>0,8 — для песчаных и </a:t>
            </a:r>
            <a:r>
              <a:rPr lang="ru-RU" sz="1600" b="1" dirty="0" smtClean="0">
                <a:solidFill>
                  <a:srgbClr val="0070C0"/>
                </a:solidFill>
                <a:latin typeface="Times New Roman" pitchFamily="18" charset="0"/>
                <a:cs typeface="Times New Roman" pitchFamily="18" charset="0"/>
              </a:rPr>
              <a:t>1,0—для </a:t>
            </a:r>
            <a:r>
              <a:rPr lang="ru-RU" sz="1600" b="1" dirty="0">
                <a:solidFill>
                  <a:srgbClr val="0070C0"/>
                </a:solidFill>
                <a:latin typeface="Times New Roman" pitchFamily="18" charset="0"/>
                <a:cs typeface="Times New Roman" pitchFamily="18" charset="0"/>
              </a:rPr>
              <a:t>суглинистых и глинистых грунтов</a:t>
            </a:r>
            <a:r>
              <a:rPr lang="ru-RU" sz="1600" b="1" dirty="0">
                <a:latin typeface="Times New Roman" pitchFamily="18" charset="0"/>
                <a:cs typeface="Times New Roman" pitchFamily="18" charset="0"/>
              </a:rPr>
              <a:t>); </a:t>
            </a:r>
            <a:r>
              <a:rPr lang="en-US" sz="1600" b="1" i="1" dirty="0" smtClean="0">
                <a:solidFill>
                  <a:srgbClr val="0070C0"/>
                </a:solidFill>
                <a:latin typeface="Times New Roman" pitchFamily="18" charset="0"/>
                <a:cs typeface="Times New Roman" pitchFamily="18" charset="0"/>
              </a:rPr>
              <a:t>b</a:t>
            </a:r>
            <a:r>
              <a:rPr lang="ru-RU" sz="1600" b="1" i="1" dirty="0" smtClean="0">
                <a:latin typeface="Times New Roman" pitchFamily="18" charset="0"/>
                <a:cs typeface="Times New Roman" pitchFamily="18" charset="0"/>
              </a:rPr>
              <a:t> </a:t>
            </a:r>
            <a:r>
              <a:rPr lang="ru-RU" sz="1600" b="1" dirty="0">
                <a:latin typeface="Times New Roman" pitchFamily="18" charset="0"/>
                <a:cs typeface="Times New Roman" pitchFamily="18" charset="0"/>
              </a:rPr>
              <a:t>— ширина срезаемого слоя, м; </a:t>
            </a:r>
            <a:r>
              <a:rPr lang="en-US" sz="1600" b="1" i="1" dirty="0" smtClean="0">
                <a:solidFill>
                  <a:srgbClr val="0070C0"/>
                </a:solidFill>
                <a:latin typeface="Times New Roman" pitchFamily="18" charset="0"/>
                <a:cs typeface="Times New Roman" pitchFamily="18" charset="0"/>
              </a:rPr>
              <a:t>h</a:t>
            </a:r>
            <a:r>
              <a:rPr lang="en-US" sz="1100" b="1" i="1" dirty="0" smtClean="0">
                <a:solidFill>
                  <a:srgbClr val="0070C0"/>
                </a:solidFill>
                <a:latin typeface="Times New Roman" pitchFamily="18" charset="0"/>
                <a:cs typeface="Times New Roman" pitchFamily="18" charset="0"/>
              </a:rPr>
              <a:t>1</a:t>
            </a:r>
            <a:r>
              <a:rPr lang="ru-RU" sz="1600" b="1" dirty="0" smtClean="0">
                <a:latin typeface="Times New Roman" pitchFamily="18" charset="0"/>
                <a:cs typeface="Times New Roman" pitchFamily="18" charset="0"/>
              </a:rPr>
              <a:t>— </a:t>
            </a:r>
            <a:r>
              <a:rPr lang="ru-RU" sz="1600" b="1" dirty="0">
                <a:latin typeface="Times New Roman" pitchFamily="18" charset="0"/>
                <a:cs typeface="Times New Roman" pitchFamily="18" charset="0"/>
              </a:rPr>
              <a:t>толщина срезаемого слоя (стружки), м; </a:t>
            </a:r>
            <a:r>
              <a:rPr lang="ru-RU" sz="1600" b="1" dirty="0" smtClean="0">
                <a:solidFill>
                  <a:srgbClr val="0070C0"/>
                </a:solidFill>
                <a:latin typeface="Times New Roman" pitchFamily="18" charset="0"/>
                <a:cs typeface="Times New Roman" pitchFamily="18" charset="0"/>
              </a:rPr>
              <a:t>К</a:t>
            </a:r>
            <a:r>
              <a:rPr lang="ru-RU" sz="1600" b="1" baseline="-25000" dirty="0" smtClean="0">
                <a:solidFill>
                  <a:srgbClr val="0070C0"/>
                </a:solidFill>
                <a:latin typeface="Times New Roman" pitchFamily="18" charset="0"/>
                <a:cs typeface="Times New Roman" pitchFamily="18" charset="0"/>
              </a:rPr>
              <a:t>Р</a:t>
            </a:r>
            <a:r>
              <a:rPr lang="ru-RU" sz="1600" b="1" dirty="0" smtClean="0">
                <a:solidFill>
                  <a:srgbClr val="0070C0"/>
                </a:solidFill>
                <a:latin typeface="Times New Roman" pitchFamily="18" charset="0"/>
                <a:cs typeface="Times New Roman" pitchFamily="18" charset="0"/>
              </a:rPr>
              <a:t> </a:t>
            </a:r>
            <a:r>
              <a:rPr lang="ru-RU" sz="1600" b="1" dirty="0">
                <a:latin typeface="Times New Roman" pitchFamily="18" charset="0"/>
                <a:cs typeface="Times New Roman" pitchFamily="18" charset="0"/>
              </a:rPr>
              <a:t>— коэффициент </a:t>
            </a:r>
            <a:r>
              <a:rPr lang="ru-RU" sz="1600" b="1" dirty="0" smtClean="0">
                <a:latin typeface="Times New Roman" pitchFamily="18" charset="0"/>
                <a:cs typeface="Times New Roman" pitchFamily="18" charset="0"/>
              </a:rPr>
              <a:t>разрыхления грунта; </a:t>
            </a:r>
            <a:r>
              <a:rPr lang="ru-RU" sz="1600" b="1" dirty="0" err="1" smtClean="0">
                <a:solidFill>
                  <a:srgbClr val="0070C0"/>
                </a:solidFill>
                <a:latin typeface="Times New Roman" pitchFamily="18" charset="0"/>
                <a:cs typeface="Times New Roman" pitchFamily="18" charset="0"/>
              </a:rPr>
              <a:t>К</a:t>
            </a:r>
            <a:r>
              <a:rPr lang="ru-RU" sz="1600" b="1" baseline="-25000" dirty="0" err="1" smtClean="0">
                <a:solidFill>
                  <a:srgbClr val="0070C0"/>
                </a:solidFill>
                <a:latin typeface="Times New Roman" pitchFamily="18" charset="0"/>
                <a:cs typeface="Times New Roman" pitchFamily="18" charset="0"/>
              </a:rPr>
              <a:t>нр</a:t>
            </a:r>
            <a:r>
              <a:rPr lang="ru-RU" sz="1600" b="1" baseline="-25000" dirty="0" smtClean="0">
                <a:solidFill>
                  <a:srgbClr val="0070C0"/>
                </a:solidFill>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 - </a:t>
            </a:r>
            <a:r>
              <a:rPr lang="ru-RU" sz="1600" b="1" dirty="0" smtClean="0">
                <a:latin typeface="Times New Roman" pitchFamily="18" charset="0"/>
                <a:cs typeface="Times New Roman" pitchFamily="18" charset="0"/>
              </a:rPr>
              <a:t>коэффициент неравномерности толщины стружк</a:t>
            </a:r>
            <a:r>
              <a:rPr lang="ru-RU" sz="1600" b="1" dirty="0" smtClean="0">
                <a:solidFill>
                  <a:srgbClr val="0070C0"/>
                </a:solidFill>
                <a:latin typeface="Times New Roman" pitchFamily="18" charset="0"/>
                <a:cs typeface="Times New Roman" pitchFamily="18" charset="0"/>
              </a:rPr>
              <a:t>и (0,7); </a:t>
            </a:r>
            <a:r>
              <a:rPr lang="ru-RU" sz="1600" b="1" dirty="0" err="1" smtClean="0">
                <a:solidFill>
                  <a:srgbClr val="0070C0"/>
                </a:solidFill>
                <a:latin typeface="Times New Roman" pitchFamily="18" charset="0"/>
                <a:cs typeface="Times New Roman" pitchFamily="18" charset="0"/>
              </a:rPr>
              <a:t>К</a:t>
            </a:r>
            <a:r>
              <a:rPr lang="ru-RU" sz="1600" b="1" baseline="-25000" dirty="0" err="1" smtClean="0">
                <a:solidFill>
                  <a:srgbClr val="0070C0"/>
                </a:solidFill>
                <a:latin typeface="Times New Roman" pitchFamily="18" charset="0"/>
                <a:cs typeface="Times New Roman" pitchFamily="18" charset="0"/>
              </a:rPr>
              <a:t>п</a:t>
            </a:r>
            <a:r>
              <a:rPr lang="ru-RU" sz="1600" b="1" dirty="0" smtClean="0">
                <a:solidFill>
                  <a:srgbClr val="0070C0"/>
                </a:solidFill>
                <a:latin typeface="Times New Roman" pitchFamily="18" charset="0"/>
                <a:cs typeface="Times New Roman" pitchFamily="18" charset="0"/>
              </a:rPr>
              <a:t> – </a:t>
            </a:r>
            <a:r>
              <a:rPr lang="ru-RU" sz="1600" b="1" dirty="0" smtClean="0">
                <a:latin typeface="Times New Roman" pitchFamily="18" charset="0"/>
                <a:cs typeface="Times New Roman" pitchFamily="18" charset="0"/>
              </a:rPr>
              <a:t>коэффициент потери грунта при наборе</a:t>
            </a:r>
            <a:r>
              <a:rPr lang="ru-RU" sz="1600" b="1" dirty="0" smtClean="0">
                <a:solidFill>
                  <a:srgbClr val="0070C0"/>
                </a:solidFill>
                <a:latin typeface="Times New Roman" pitchFamily="18" charset="0"/>
                <a:cs typeface="Times New Roman" pitchFamily="18" charset="0"/>
              </a:rPr>
              <a:t> (1,2)</a:t>
            </a:r>
            <a:r>
              <a:rPr lang="ru-RU" sz="1600" b="1" dirty="0" smtClean="0">
                <a:latin typeface="Times New Roman" pitchFamily="18" charset="0"/>
                <a:cs typeface="Times New Roman" pitchFamily="18" charset="0"/>
              </a:rPr>
              <a:t>.</a:t>
            </a:r>
            <a:endParaRPr lang="ru-RU" sz="1600" b="1" dirty="0">
              <a:latin typeface="Times New Roman" pitchFamily="18" charset="0"/>
              <a:cs typeface="Times New Roman" pitchFamily="18" charset="0"/>
            </a:endParaRPr>
          </a:p>
          <a:p>
            <a:pPr algn="just"/>
            <a:r>
              <a:rPr lang="ru-RU" sz="1600" b="1" dirty="0">
                <a:latin typeface="Times New Roman" pitchFamily="18" charset="0"/>
                <a:cs typeface="Times New Roman" pitchFamily="18" charset="0"/>
              </a:rPr>
              <a:t>Длина пути </a:t>
            </a:r>
            <a:r>
              <a:rPr lang="ru-RU" sz="1600" b="1" dirty="0" smtClean="0">
                <a:latin typeface="Times New Roman" pitchFamily="18" charset="0"/>
                <a:cs typeface="Times New Roman" pitchFamily="18" charset="0"/>
              </a:rPr>
              <a:t>разгрузки:                         ; где </a:t>
            </a:r>
            <a:r>
              <a:rPr lang="en-US" sz="1600" b="1" dirty="0" smtClean="0">
                <a:solidFill>
                  <a:srgbClr val="0070C0"/>
                </a:solidFill>
                <a:latin typeface="Times New Roman" pitchFamily="18" charset="0"/>
                <a:cs typeface="Times New Roman" pitchFamily="18" charset="0"/>
              </a:rPr>
              <a:t>h</a:t>
            </a:r>
            <a:r>
              <a:rPr lang="en-US" sz="1000" b="1" dirty="0" smtClean="0">
                <a:solidFill>
                  <a:srgbClr val="0070C0"/>
                </a:solidFill>
                <a:latin typeface="Times New Roman" pitchFamily="18" charset="0"/>
                <a:cs typeface="Times New Roman" pitchFamily="18" charset="0"/>
              </a:rPr>
              <a:t>2</a:t>
            </a:r>
            <a:r>
              <a:rPr lang="ru-RU" sz="1600" b="1" dirty="0" smtClean="0">
                <a:latin typeface="Times New Roman" pitchFamily="18" charset="0"/>
                <a:cs typeface="Times New Roman" pitchFamily="18" charset="0"/>
              </a:rPr>
              <a:t> - </a:t>
            </a:r>
            <a:r>
              <a:rPr lang="ru-RU" sz="1600" b="1" dirty="0">
                <a:latin typeface="Times New Roman" pitchFamily="18" charset="0"/>
                <a:cs typeface="Times New Roman" pitchFamily="18" charset="0"/>
              </a:rPr>
              <a:t>толщина укладываемого слоя, </a:t>
            </a:r>
            <a:r>
              <a:rPr lang="ru-RU" sz="1600" b="1" dirty="0" smtClean="0">
                <a:latin typeface="Times New Roman" pitchFamily="18" charset="0"/>
                <a:cs typeface="Times New Roman" pitchFamily="18" charset="0"/>
              </a:rPr>
              <a:t>м (</a:t>
            </a:r>
            <a:r>
              <a:rPr lang="ru-RU" sz="1600" b="1" dirty="0" smtClean="0">
                <a:solidFill>
                  <a:srgbClr val="FF0000"/>
                </a:solidFill>
                <a:latin typeface="Times New Roman" pitchFamily="18" charset="0"/>
                <a:cs typeface="Times New Roman" pitchFamily="18" charset="0"/>
              </a:rPr>
              <a:t>Рис.2</a:t>
            </a:r>
            <a:r>
              <a:rPr lang="ru-RU" sz="1600" b="1" dirty="0" smtClean="0">
                <a:latin typeface="Times New Roman" pitchFamily="18" charset="0"/>
                <a:cs typeface="Times New Roman" pitchFamily="18" charset="0"/>
              </a:rPr>
              <a:t>).</a:t>
            </a:r>
            <a:endParaRPr lang="ru-RU" sz="1600" b="1" dirty="0">
              <a:latin typeface="Times New Roman" pitchFamily="18" charset="0"/>
              <a:cs typeface="Times New Roman" pitchFamily="18" charset="0"/>
            </a:endParaRPr>
          </a:p>
          <a:p>
            <a:pPr algn="just"/>
            <a:endParaRPr lang="ru-RU" sz="1600" b="1" dirty="0">
              <a:latin typeface="Times New Roman" pitchFamily="18" charset="0"/>
              <a:cs typeface="Times New Roman" pitchFamily="18" charset="0"/>
            </a:endParaRPr>
          </a:p>
        </p:txBody>
      </p:sp>
      <p:sp>
        <p:nvSpPr>
          <p:cNvPr id="6" name="Прямоугольник 5"/>
          <p:cNvSpPr/>
          <p:nvPr/>
        </p:nvSpPr>
        <p:spPr>
          <a:xfrm>
            <a:off x="7000892" y="5072074"/>
            <a:ext cx="1714512"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FF0000"/>
                </a:solidFill>
              </a:rPr>
              <a:t>L = qk</a:t>
            </a:r>
            <a:r>
              <a:rPr lang="ru-RU" sz="1200" b="1" dirty="0" smtClean="0">
                <a:solidFill>
                  <a:srgbClr val="FF0000"/>
                </a:solidFill>
              </a:rPr>
              <a:t>н</a:t>
            </a:r>
            <a:r>
              <a:rPr lang="en-US" sz="1600" b="1" dirty="0" smtClean="0">
                <a:solidFill>
                  <a:srgbClr val="FF0000"/>
                </a:solidFill>
              </a:rPr>
              <a:t>k</a:t>
            </a:r>
            <a:r>
              <a:rPr lang="ru-RU" sz="1200" b="1" dirty="0" err="1" smtClean="0">
                <a:solidFill>
                  <a:srgbClr val="FF0000"/>
                </a:solidFill>
              </a:rPr>
              <a:t>п</a:t>
            </a:r>
            <a:r>
              <a:rPr lang="en-US" sz="1600" b="1" dirty="0" smtClean="0">
                <a:solidFill>
                  <a:srgbClr val="FF0000"/>
                </a:solidFill>
              </a:rPr>
              <a:t>/</a:t>
            </a:r>
            <a:r>
              <a:rPr lang="en-US" sz="1600" b="1" dirty="0" err="1" smtClean="0">
                <a:solidFill>
                  <a:srgbClr val="FF0000"/>
                </a:solidFill>
              </a:rPr>
              <a:t>bh</a:t>
            </a:r>
            <a:r>
              <a:rPr lang="ru-RU" sz="1050" b="1" dirty="0" smtClean="0">
                <a:solidFill>
                  <a:srgbClr val="FF0000"/>
                </a:solidFill>
              </a:rPr>
              <a:t>1</a:t>
            </a:r>
            <a:r>
              <a:rPr lang="en-US" sz="1400" b="1" dirty="0" smtClean="0">
                <a:solidFill>
                  <a:srgbClr val="FF0000"/>
                </a:solidFill>
              </a:rPr>
              <a:t>k</a:t>
            </a:r>
            <a:r>
              <a:rPr lang="ru-RU" sz="1050" b="1" dirty="0" err="1" smtClean="0">
                <a:solidFill>
                  <a:srgbClr val="FF0000"/>
                </a:solidFill>
              </a:rPr>
              <a:t>нр</a:t>
            </a:r>
            <a:r>
              <a:rPr lang="en-US" sz="1600" b="1" dirty="0" smtClean="0">
                <a:solidFill>
                  <a:srgbClr val="FF0000"/>
                </a:solidFill>
              </a:rPr>
              <a:t>k</a:t>
            </a:r>
            <a:r>
              <a:rPr lang="ru-RU" sz="1200" b="1" dirty="0" smtClean="0">
                <a:solidFill>
                  <a:srgbClr val="FF0000"/>
                </a:solidFill>
              </a:rPr>
              <a:t>р         </a:t>
            </a:r>
            <a:endParaRPr lang="ru-RU" sz="1600" b="1" dirty="0">
              <a:solidFill>
                <a:srgbClr val="FF0000"/>
              </a:solidFill>
            </a:endParaRPr>
          </a:p>
        </p:txBody>
      </p:sp>
      <p:sp>
        <p:nvSpPr>
          <p:cNvPr id="9" name="Прямоугольник 8"/>
          <p:cNvSpPr/>
          <p:nvPr/>
        </p:nvSpPr>
        <p:spPr>
          <a:xfrm>
            <a:off x="2179455" y="6359699"/>
            <a:ext cx="1285884" cy="3571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FF0000"/>
                </a:solidFill>
              </a:rPr>
              <a:t>L = qk</a:t>
            </a:r>
            <a:r>
              <a:rPr lang="ru-RU" sz="1200" b="1" dirty="0" smtClean="0">
                <a:solidFill>
                  <a:srgbClr val="FF0000"/>
                </a:solidFill>
              </a:rPr>
              <a:t>н</a:t>
            </a:r>
            <a:r>
              <a:rPr lang="en-US" sz="1600" b="1" dirty="0" smtClean="0">
                <a:solidFill>
                  <a:srgbClr val="FF0000"/>
                </a:solidFill>
              </a:rPr>
              <a:t>/</a:t>
            </a:r>
            <a:r>
              <a:rPr lang="en-US" sz="1600" b="1" dirty="0" err="1" smtClean="0">
                <a:solidFill>
                  <a:srgbClr val="FF0000"/>
                </a:solidFill>
              </a:rPr>
              <a:t>bh</a:t>
            </a:r>
            <a:r>
              <a:rPr lang="ru-RU" sz="1050" b="1" dirty="0">
                <a:solidFill>
                  <a:srgbClr val="FF0000"/>
                </a:solidFill>
              </a:rPr>
              <a:t>2</a:t>
            </a:r>
            <a:r>
              <a:rPr lang="ru-RU" sz="1200" b="1" dirty="0" smtClean="0">
                <a:solidFill>
                  <a:srgbClr val="FF0000"/>
                </a:solidFill>
              </a:rPr>
              <a:t>         </a:t>
            </a:r>
            <a:endParaRPr lang="ru-RU" sz="1600" b="1" dirty="0">
              <a:solidFill>
                <a:srgbClr val="FF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Без имени-1копирование"/>
          <p:cNvPicPr>
            <a:picLocks noChangeAspect="1" noChangeArrowheads="1"/>
          </p:cNvPicPr>
          <p:nvPr/>
        </p:nvPicPr>
        <p:blipFill>
          <a:blip r:embed="rId2"/>
          <a:srcRect/>
          <a:stretch>
            <a:fillRect/>
          </a:stretch>
        </p:blipFill>
        <p:spPr bwMode="auto">
          <a:xfrm>
            <a:off x="0" y="0"/>
            <a:ext cx="3044237" cy="2000264"/>
          </a:xfrm>
          <a:prstGeom prst="rect">
            <a:avLst/>
          </a:prstGeom>
          <a:noFill/>
          <a:ln w="9525">
            <a:noFill/>
            <a:miter lim="800000"/>
            <a:headEnd/>
            <a:tailEnd/>
          </a:ln>
        </p:spPr>
      </p:pic>
      <p:pic>
        <p:nvPicPr>
          <p:cNvPr id="2052" name="Picture 4" descr="Без имени-3копирование"/>
          <p:cNvPicPr>
            <a:picLocks noChangeAspect="1" noChangeArrowheads="1"/>
          </p:cNvPicPr>
          <p:nvPr/>
        </p:nvPicPr>
        <p:blipFill>
          <a:blip r:embed="rId3"/>
          <a:srcRect/>
          <a:stretch>
            <a:fillRect/>
          </a:stretch>
        </p:blipFill>
        <p:spPr bwMode="auto">
          <a:xfrm>
            <a:off x="214282" y="3500438"/>
            <a:ext cx="3286116" cy="1788705"/>
          </a:xfrm>
          <a:prstGeom prst="rect">
            <a:avLst/>
          </a:prstGeom>
          <a:noFill/>
          <a:ln w="9525">
            <a:noFill/>
            <a:miter lim="800000"/>
            <a:headEnd/>
            <a:tailEnd/>
          </a:ln>
        </p:spPr>
      </p:pic>
      <p:pic>
        <p:nvPicPr>
          <p:cNvPr id="2053" name="Picture 5" descr="Без имени-4копирование"/>
          <p:cNvPicPr>
            <a:picLocks noChangeAspect="1" noChangeArrowheads="1"/>
          </p:cNvPicPr>
          <p:nvPr/>
        </p:nvPicPr>
        <p:blipFill>
          <a:blip r:embed="rId4"/>
          <a:srcRect/>
          <a:stretch>
            <a:fillRect/>
          </a:stretch>
        </p:blipFill>
        <p:spPr bwMode="auto">
          <a:xfrm>
            <a:off x="3500430" y="3429000"/>
            <a:ext cx="2628489" cy="1973255"/>
          </a:xfrm>
          <a:prstGeom prst="rect">
            <a:avLst/>
          </a:prstGeom>
          <a:noFill/>
          <a:ln w="9525">
            <a:noFill/>
            <a:miter lim="800000"/>
            <a:headEnd/>
            <a:tailEnd/>
          </a:ln>
        </p:spPr>
      </p:pic>
      <p:pic>
        <p:nvPicPr>
          <p:cNvPr id="5" name="Picture 3"/>
          <p:cNvPicPr>
            <a:picLocks noChangeAspect="1" noChangeArrowheads="1"/>
          </p:cNvPicPr>
          <p:nvPr/>
        </p:nvPicPr>
        <p:blipFill>
          <a:blip r:embed="rId5"/>
          <a:srcRect/>
          <a:stretch>
            <a:fillRect/>
          </a:stretch>
        </p:blipFill>
        <p:spPr bwMode="auto">
          <a:xfrm>
            <a:off x="3571868" y="214290"/>
            <a:ext cx="2619375" cy="1743075"/>
          </a:xfrm>
          <a:prstGeom prst="rect">
            <a:avLst/>
          </a:prstGeom>
          <a:noFill/>
          <a:ln w="9525">
            <a:noFill/>
            <a:miter lim="800000"/>
            <a:headEnd/>
            <a:tailEnd/>
          </a:ln>
          <a:effectLst/>
        </p:spPr>
      </p:pic>
      <p:pic>
        <p:nvPicPr>
          <p:cNvPr id="6" name="Picture 4"/>
          <p:cNvPicPr>
            <a:picLocks noChangeAspect="1" noChangeArrowheads="1"/>
          </p:cNvPicPr>
          <p:nvPr/>
        </p:nvPicPr>
        <p:blipFill>
          <a:blip r:embed="rId6"/>
          <a:srcRect/>
          <a:stretch>
            <a:fillRect/>
          </a:stretch>
        </p:blipFill>
        <p:spPr bwMode="auto">
          <a:xfrm>
            <a:off x="6286512" y="62474"/>
            <a:ext cx="2500330" cy="1837743"/>
          </a:xfrm>
          <a:prstGeom prst="rect">
            <a:avLst/>
          </a:prstGeom>
          <a:noFill/>
          <a:ln w="9525">
            <a:noFill/>
            <a:miter lim="800000"/>
            <a:headEnd/>
            <a:tailEnd/>
          </a:ln>
          <a:effectLst/>
        </p:spPr>
      </p:pic>
      <p:pic>
        <p:nvPicPr>
          <p:cNvPr id="7" name="Picture 3" descr="Без имени-6копирование"/>
          <p:cNvPicPr>
            <a:picLocks noChangeAspect="1" noChangeArrowheads="1"/>
          </p:cNvPicPr>
          <p:nvPr/>
        </p:nvPicPr>
        <p:blipFill>
          <a:blip r:embed="rId7"/>
          <a:srcRect/>
          <a:stretch>
            <a:fillRect/>
          </a:stretch>
        </p:blipFill>
        <p:spPr bwMode="auto">
          <a:xfrm>
            <a:off x="6215074" y="3357562"/>
            <a:ext cx="2743000" cy="2025778"/>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22498" y="548680"/>
            <a:ext cx="9045560" cy="6192688"/>
          </a:xfrm>
          <a:prstGeom prst="rect">
            <a:avLst/>
          </a:prstGeom>
        </p:spPr>
      </p:pic>
      <p:sp>
        <p:nvSpPr>
          <p:cNvPr id="5" name="Прямоугольник 4"/>
          <p:cNvSpPr/>
          <p:nvPr/>
        </p:nvSpPr>
        <p:spPr>
          <a:xfrm>
            <a:off x="2051720" y="144299"/>
            <a:ext cx="4369017" cy="369332"/>
          </a:xfrm>
          <a:prstGeom prst="rect">
            <a:avLst/>
          </a:prstGeom>
        </p:spPr>
        <p:txBody>
          <a:bodyPr wrap="none">
            <a:spAutoFit/>
          </a:bodyPr>
          <a:lstStyle/>
          <a:p>
            <a:r>
              <a:rPr lang="ru-RU" b="1" dirty="0">
                <a:latin typeface="Times New Roman" panose="02020603050405020304" pitchFamily="18" charset="0"/>
                <a:ea typeface="Times New Roman" panose="02020603050405020304" pitchFamily="18" charset="0"/>
              </a:rPr>
              <a:t>РАЗРАБОТКА ГРУНТА СКРЕПЕРАМИ</a:t>
            </a:r>
            <a:endParaRPr lang="ru-RU" b="1" dirty="0"/>
          </a:p>
        </p:txBody>
      </p:sp>
    </p:spTree>
    <p:extLst>
      <p:ext uri="{BB962C8B-B14F-4D97-AF65-F5344CB8AC3E}">
        <p14:creationId xmlns:p14="http://schemas.microsoft.com/office/powerpoint/2010/main" val="3065791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srcRect/>
          <a:stretch>
            <a:fillRect/>
          </a:stretch>
        </p:blipFill>
        <p:spPr bwMode="auto">
          <a:xfrm>
            <a:off x="6163733" y="0"/>
            <a:ext cx="2980267" cy="2143117"/>
          </a:xfrm>
          <a:prstGeom prst="rect">
            <a:avLst/>
          </a:prstGeom>
          <a:noFill/>
          <a:ln w="9525">
            <a:noFill/>
            <a:miter lim="800000"/>
            <a:headEnd/>
            <a:tailEnd/>
          </a:ln>
          <a:effectLst/>
        </p:spPr>
      </p:pic>
      <p:sp>
        <p:nvSpPr>
          <p:cNvPr id="5" name="Прямоугольник 4"/>
          <p:cNvSpPr/>
          <p:nvPr/>
        </p:nvSpPr>
        <p:spPr>
          <a:xfrm>
            <a:off x="6163733" y="2143116"/>
            <a:ext cx="2980267" cy="584775"/>
          </a:xfrm>
          <a:prstGeom prst="rect">
            <a:avLst/>
          </a:prstGeom>
          <a:ln w="9525">
            <a:solidFill>
              <a:schemeClr val="tx1"/>
            </a:solidFill>
          </a:ln>
        </p:spPr>
        <p:txBody>
          <a:bodyPr wrap="square">
            <a:spAutoFit/>
          </a:bodyPr>
          <a:lstStyle/>
          <a:p>
            <a:pPr algn="ctr"/>
            <a:r>
              <a:rPr lang="ru-RU" sz="1600" b="1" dirty="0" smtClean="0">
                <a:solidFill>
                  <a:srgbClr val="FF0000"/>
                </a:solidFill>
                <a:latin typeface="Times New Roman" pitchFamily="18" charset="0"/>
                <a:cs typeface="Times New Roman" pitchFamily="18" charset="0"/>
              </a:rPr>
              <a:t>Скрепер с элеваторной загрузкой</a:t>
            </a:r>
            <a:endParaRPr lang="ru-RU" sz="1600" b="1" dirty="0">
              <a:solidFill>
                <a:srgbClr val="FF0000"/>
              </a:solidFill>
              <a:latin typeface="Times New Roman" pitchFamily="18" charset="0"/>
              <a:cs typeface="Times New Roman" pitchFamily="18" charset="0"/>
            </a:endParaRPr>
          </a:p>
        </p:txBody>
      </p:sp>
      <p:pic>
        <p:nvPicPr>
          <p:cNvPr id="5123" name="Picture 3"/>
          <p:cNvPicPr>
            <a:picLocks noChangeAspect="1" noChangeArrowheads="1"/>
          </p:cNvPicPr>
          <p:nvPr/>
        </p:nvPicPr>
        <p:blipFill>
          <a:blip r:embed="rId3"/>
          <a:srcRect/>
          <a:stretch>
            <a:fillRect/>
          </a:stretch>
        </p:blipFill>
        <p:spPr bwMode="auto">
          <a:xfrm>
            <a:off x="2857488" y="0"/>
            <a:ext cx="3333736" cy="2143116"/>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0" y="0"/>
            <a:ext cx="2857488" cy="2140358"/>
          </a:xfrm>
          <a:prstGeom prst="rect">
            <a:avLst/>
          </a:prstGeom>
          <a:noFill/>
          <a:ln w="9525">
            <a:noFill/>
            <a:miter lim="800000"/>
            <a:headEnd/>
            <a:tailEnd/>
          </a:ln>
          <a:effectLst/>
        </p:spPr>
      </p:pic>
      <p:sp>
        <p:nvSpPr>
          <p:cNvPr id="13" name="Прямоугольник 12"/>
          <p:cNvSpPr/>
          <p:nvPr/>
        </p:nvSpPr>
        <p:spPr>
          <a:xfrm>
            <a:off x="2857488" y="2143116"/>
            <a:ext cx="3306245" cy="584775"/>
          </a:xfrm>
          <a:prstGeom prst="rect">
            <a:avLst/>
          </a:prstGeom>
          <a:ln w="9525">
            <a:solidFill>
              <a:schemeClr val="tx1"/>
            </a:solidFill>
          </a:ln>
        </p:spPr>
        <p:txBody>
          <a:bodyPr wrap="square">
            <a:spAutoFit/>
          </a:bodyPr>
          <a:lstStyle/>
          <a:p>
            <a:pPr algn="ctr"/>
            <a:r>
              <a:rPr lang="ru-RU" sz="1600" b="1" dirty="0" smtClean="0">
                <a:solidFill>
                  <a:srgbClr val="FF0000"/>
                </a:solidFill>
                <a:latin typeface="Times New Roman" pitchFamily="18" charset="0"/>
                <a:cs typeface="Times New Roman" pitchFamily="18" charset="0"/>
              </a:rPr>
              <a:t>Самоходный скрепер</a:t>
            </a:r>
            <a:endParaRPr lang="ru-RU" sz="1600" b="1" dirty="0">
              <a:solidFill>
                <a:srgbClr val="FF0000"/>
              </a:solidFill>
              <a:latin typeface="Times New Roman" pitchFamily="18" charset="0"/>
              <a:cs typeface="Times New Roman" pitchFamily="18" charset="0"/>
            </a:endParaRPr>
          </a:p>
          <a:p>
            <a:pPr algn="ctr"/>
            <a:endParaRPr lang="ru-RU" sz="1600" b="1" dirty="0">
              <a:solidFill>
                <a:srgbClr val="FF0000"/>
              </a:solidFill>
              <a:latin typeface="Times New Roman" pitchFamily="18" charset="0"/>
              <a:cs typeface="Times New Roman" pitchFamily="18" charset="0"/>
            </a:endParaRPr>
          </a:p>
        </p:txBody>
      </p:sp>
      <p:sp>
        <p:nvSpPr>
          <p:cNvPr id="14" name="Прямоугольник 13"/>
          <p:cNvSpPr/>
          <p:nvPr/>
        </p:nvSpPr>
        <p:spPr>
          <a:xfrm>
            <a:off x="0" y="2143116"/>
            <a:ext cx="2857488" cy="584775"/>
          </a:xfrm>
          <a:prstGeom prst="rect">
            <a:avLst/>
          </a:prstGeom>
          <a:ln w="9525">
            <a:solidFill>
              <a:schemeClr val="tx1"/>
            </a:solidFill>
          </a:ln>
        </p:spPr>
        <p:txBody>
          <a:bodyPr wrap="square" anchor="b">
            <a:spAutoFit/>
          </a:bodyPr>
          <a:lstStyle/>
          <a:p>
            <a:pPr algn="ctr"/>
            <a:r>
              <a:rPr lang="ru-RU" sz="1600" b="1" dirty="0" smtClean="0">
                <a:solidFill>
                  <a:srgbClr val="FF0000"/>
                </a:solidFill>
                <a:latin typeface="Times New Roman" pitchFamily="18" charset="0"/>
                <a:cs typeface="Times New Roman" pitchFamily="18" charset="0"/>
              </a:rPr>
              <a:t>Прицепной скрепер</a:t>
            </a:r>
          </a:p>
          <a:p>
            <a:pPr algn="ctr"/>
            <a:r>
              <a:rPr lang="ru-RU" sz="1600" b="1" dirty="0" smtClean="0">
                <a:solidFill>
                  <a:srgbClr val="FF0000"/>
                </a:solidFill>
                <a:latin typeface="Times New Roman" pitchFamily="18" charset="0"/>
                <a:cs typeface="Times New Roman" pitchFamily="18" charset="0"/>
              </a:rPr>
              <a:t> </a:t>
            </a:r>
            <a:endParaRPr lang="ru-RU" sz="1600" b="1" dirty="0">
              <a:solidFill>
                <a:srgbClr val="FF0000"/>
              </a:solidFill>
              <a:latin typeface="Times New Roman" pitchFamily="18" charset="0"/>
              <a:cs typeface="Times New Roman" pitchFamily="18" charset="0"/>
            </a:endParaRPr>
          </a:p>
        </p:txBody>
      </p:sp>
      <p:pic>
        <p:nvPicPr>
          <p:cNvPr id="15" name="Рисунок 14" descr="http://stroy-technics.ru/gallery/dorogno_stroitelnii/image68.gif"/>
          <p:cNvPicPr/>
          <p:nvPr/>
        </p:nvPicPr>
        <p:blipFill>
          <a:blip r:embed="rId5"/>
          <a:srcRect/>
          <a:stretch>
            <a:fillRect/>
          </a:stretch>
        </p:blipFill>
        <p:spPr bwMode="auto">
          <a:xfrm>
            <a:off x="14118" y="2717966"/>
            <a:ext cx="5043304" cy="4089233"/>
          </a:xfrm>
          <a:prstGeom prst="rect">
            <a:avLst/>
          </a:prstGeom>
          <a:noFill/>
          <a:ln w="9525">
            <a:solidFill>
              <a:schemeClr val="tx1"/>
            </a:solidFill>
            <a:miter lim="800000"/>
            <a:headEnd/>
            <a:tailEnd/>
          </a:ln>
        </p:spPr>
      </p:pic>
      <p:sp>
        <p:nvSpPr>
          <p:cNvPr id="17" name="Прямоугольник 16"/>
          <p:cNvSpPr/>
          <p:nvPr/>
        </p:nvSpPr>
        <p:spPr>
          <a:xfrm>
            <a:off x="5072066" y="2928934"/>
            <a:ext cx="4071934" cy="3785652"/>
          </a:xfrm>
          <a:prstGeom prst="rect">
            <a:avLst/>
          </a:prstGeom>
        </p:spPr>
        <p:txBody>
          <a:bodyPr wrap="square">
            <a:spAutoFit/>
          </a:bodyPr>
          <a:lstStyle/>
          <a:p>
            <a:pPr algn="ctr"/>
            <a:r>
              <a:rPr lang="ru-RU" sz="1600" b="1" dirty="0">
                <a:solidFill>
                  <a:srgbClr val="FF0000"/>
                </a:solidFill>
                <a:latin typeface="Times New Roman" pitchFamily="18" charset="0"/>
                <a:cs typeface="Times New Roman" pitchFamily="18" charset="0"/>
              </a:rPr>
              <a:t>Рис. 1</a:t>
            </a:r>
            <a:r>
              <a:rPr lang="ru-RU" sz="1600" b="1" dirty="0" smtClean="0">
                <a:solidFill>
                  <a:srgbClr val="FF0000"/>
                </a:solidFill>
                <a:latin typeface="Times New Roman" pitchFamily="18" charset="0"/>
                <a:cs typeface="Times New Roman" pitchFamily="18" charset="0"/>
              </a:rPr>
              <a:t>. </a:t>
            </a:r>
            <a:r>
              <a:rPr lang="ru-RU" sz="1600" b="1" dirty="0">
                <a:solidFill>
                  <a:srgbClr val="FF0000"/>
                </a:solidFill>
                <a:latin typeface="Times New Roman" pitchFamily="18" charset="0"/>
                <a:cs typeface="Times New Roman" pitchFamily="18" charset="0"/>
              </a:rPr>
              <a:t>Схемы скреперов</a:t>
            </a:r>
            <a:r>
              <a:rPr lang="ru-RU" sz="1600" b="1" dirty="0" smtClean="0">
                <a:solidFill>
                  <a:srgbClr val="FF0000"/>
                </a:solidFill>
                <a:latin typeface="Times New Roman" pitchFamily="18" charset="0"/>
                <a:cs typeface="Times New Roman" pitchFamily="18" charset="0"/>
              </a:rPr>
              <a:t>:</a:t>
            </a:r>
          </a:p>
          <a:p>
            <a:pPr algn="just"/>
            <a:r>
              <a:rPr lang="ru-RU" sz="1600" b="1" dirty="0" smtClean="0">
                <a:solidFill>
                  <a:srgbClr val="002060"/>
                </a:solidFill>
                <a:latin typeface="Times New Roman" pitchFamily="18" charset="0"/>
                <a:cs typeface="Times New Roman" pitchFamily="18" charset="0"/>
              </a:rPr>
              <a:t>а </a:t>
            </a:r>
            <a:r>
              <a:rPr lang="ru-RU" sz="1600" b="1" dirty="0">
                <a:solidFill>
                  <a:srgbClr val="002060"/>
                </a:solidFill>
                <a:latin typeface="Times New Roman" pitchFamily="18" charset="0"/>
                <a:cs typeface="Times New Roman" pitchFamily="18" charset="0"/>
              </a:rPr>
              <a:t>и б — двухосный прицепной и одноосный прицепной к гусеничному </a:t>
            </a:r>
            <a:r>
              <a:rPr lang="ru-RU" sz="1600" b="1" dirty="0" smtClean="0">
                <a:solidFill>
                  <a:srgbClr val="002060"/>
                </a:solidFill>
                <a:latin typeface="Times New Roman" pitchFamily="18" charset="0"/>
                <a:cs typeface="Times New Roman" pitchFamily="18" charset="0"/>
              </a:rPr>
              <a:t>трактору;</a:t>
            </a:r>
          </a:p>
          <a:p>
            <a:pPr algn="just"/>
            <a:r>
              <a:rPr lang="ru-RU" sz="1600" b="1" dirty="0" smtClean="0">
                <a:solidFill>
                  <a:srgbClr val="002060"/>
                </a:solidFill>
                <a:latin typeface="Times New Roman" pitchFamily="18" charset="0"/>
                <a:cs typeface="Times New Roman" pitchFamily="18" charset="0"/>
              </a:rPr>
              <a:t>в </a:t>
            </a:r>
            <a:r>
              <a:rPr lang="ru-RU" sz="1600" b="1" dirty="0">
                <a:solidFill>
                  <a:srgbClr val="002060"/>
                </a:solidFill>
                <a:latin typeface="Times New Roman" pitchFamily="18" charset="0"/>
                <a:cs typeface="Times New Roman" pitchFamily="18" charset="0"/>
              </a:rPr>
              <a:t>— прицепной к колесному тягачу</a:t>
            </a:r>
            <a:r>
              <a:rPr lang="ru-RU" sz="1600" b="1" dirty="0" smtClean="0">
                <a:solidFill>
                  <a:srgbClr val="002060"/>
                </a:solidFill>
                <a:latin typeface="Times New Roman" pitchFamily="18" charset="0"/>
                <a:cs typeface="Times New Roman" pitchFamily="18" charset="0"/>
              </a:rPr>
              <a:t>;</a:t>
            </a:r>
          </a:p>
          <a:p>
            <a:pPr algn="just"/>
            <a:r>
              <a:rPr lang="ru-RU" sz="1600" b="1" dirty="0" smtClean="0">
                <a:solidFill>
                  <a:srgbClr val="002060"/>
                </a:solidFill>
                <a:latin typeface="Times New Roman" pitchFamily="18" charset="0"/>
                <a:cs typeface="Times New Roman" pitchFamily="18" charset="0"/>
              </a:rPr>
              <a:t>г </a:t>
            </a:r>
            <a:r>
              <a:rPr lang="ru-RU" sz="1600" b="1" dirty="0">
                <a:solidFill>
                  <a:srgbClr val="002060"/>
                </a:solidFill>
                <a:latin typeface="Times New Roman" pitchFamily="18" charset="0"/>
                <a:cs typeface="Times New Roman" pitchFamily="18" charset="0"/>
              </a:rPr>
              <a:t>— полуприцепной к двухосному тягачу; д — полуприцепной к одноосному тягачу или самоходный с мотор-колесами; </a:t>
            </a:r>
            <a:endParaRPr lang="ru-RU" sz="1600" b="1" dirty="0" smtClean="0">
              <a:solidFill>
                <a:srgbClr val="002060"/>
              </a:solidFill>
              <a:latin typeface="Times New Roman" pitchFamily="18" charset="0"/>
              <a:cs typeface="Times New Roman" pitchFamily="18" charset="0"/>
            </a:endParaRPr>
          </a:p>
          <a:p>
            <a:pPr algn="just"/>
            <a:r>
              <a:rPr lang="ru-RU" sz="1600" b="1" dirty="0" smtClean="0">
                <a:solidFill>
                  <a:srgbClr val="002060"/>
                </a:solidFill>
                <a:latin typeface="Times New Roman" pitchFamily="18" charset="0"/>
                <a:cs typeface="Times New Roman" pitchFamily="18" charset="0"/>
              </a:rPr>
              <a:t>е </a:t>
            </a:r>
            <a:r>
              <a:rPr lang="ru-RU" sz="1600" b="1" dirty="0">
                <a:solidFill>
                  <a:srgbClr val="002060"/>
                </a:solidFill>
                <a:latin typeface="Times New Roman" pitchFamily="18" charset="0"/>
                <a:cs typeface="Times New Roman" pitchFamily="18" charset="0"/>
              </a:rPr>
              <a:t>— самоходный двухмоторный; </a:t>
            </a:r>
            <a:endParaRPr lang="ru-RU" sz="1600" b="1" dirty="0" smtClean="0">
              <a:solidFill>
                <a:srgbClr val="002060"/>
              </a:solidFill>
              <a:latin typeface="Times New Roman" pitchFamily="18" charset="0"/>
              <a:cs typeface="Times New Roman" pitchFamily="18" charset="0"/>
            </a:endParaRPr>
          </a:p>
          <a:p>
            <a:pPr algn="just"/>
            <a:r>
              <a:rPr lang="ru-RU" sz="1600" b="1" dirty="0" smtClean="0">
                <a:solidFill>
                  <a:srgbClr val="002060"/>
                </a:solidFill>
                <a:latin typeface="Times New Roman" pitchFamily="18" charset="0"/>
                <a:cs typeface="Times New Roman" pitchFamily="18" charset="0"/>
              </a:rPr>
              <a:t>ж </a:t>
            </a:r>
            <a:r>
              <a:rPr lang="ru-RU" sz="1600" b="1" dirty="0">
                <a:solidFill>
                  <a:srgbClr val="002060"/>
                </a:solidFill>
                <a:latin typeface="Times New Roman" pitchFamily="18" charset="0"/>
                <a:cs typeface="Times New Roman" pitchFamily="18" charset="0"/>
              </a:rPr>
              <a:t>— самоходный с задним двигателем; </a:t>
            </a:r>
            <a:endParaRPr lang="ru-RU" sz="1600" b="1" dirty="0" smtClean="0">
              <a:solidFill>
                <a:srgbClr val="002060"/>
              </a:solidFill>
              <a:latin typeface="Times New Roman" pitchFamily="18" charset="0"/>
              <a:cs typeface="Times New Roman" pitchFamily="18" charset="0"/>
            </a:endParaRPr>
          </a:p>
          <a:p>
            <a:pPr algn="just"/>
            <a:r>
              <a:rPr lang="ru-RU" sz="1600" b="1" dirty="0" smtClean="0">
                <a:solidFill>
                  <a:srgbClr val="002060"/>
                </a:solidFill>
                <a:latin typeface="Times New Roman" pitchFamily="18" charset="0"/>
                <a:cs typeface="Times New Roman" pitchFamily="18" charset="0"/>
              </a:rPr>
              <a:t>1 </a:t>
            </a:r>
            <a:r>
              <a:rPr lang="ru-RU" sz="1600" b="1" dirty="0">
                <a:solidFill>
                  <a:srgbClr val="002060"/>
                </a:solidFill>
                <a:latin typeface="Times New Roman" pitchFamily="18" charset="0"/>
                <a:cs typeface="Times New Roman" pitchFamily="18" charset="0"/>
              </a:rPr>
              <a:t>— гусеничный трактор или колесный тягач; </a:t>
            </a:r>
            <a:r>
              <a:rPr lang="ru-RU" sz="1600" b="1" dirty="0" smtClean="0">
                <a:solidFill>
                  <a:srgbClr val="002060"/>
                </a:solidFill>
                <a:latin typeface="Times New Roman" pitchFamily="18" charset="0"/>
                <a:cs typeface="Times New Roman" pitchFamily="18" charset="0"/>
              </a:rPr>
              <a:t>2 </a:t>
            </a:r>
            <a:r>
              <a:rPr lang="ru-RU" sz="1600" b="1" dirty="0">
                <a:solidFill>
                  <a:srgbClr val="002060"/>
                </a:solidFill>
                <a:latin typeface="Times New Roman" pitchFamily="18" charset="0"/>
                <a:cs typeface="Times New Roman" pitchFamily="18" charset="0"/>
              </a:rPr>
              <a:t>—ковш; 3 — заслонка; </a:t>
            </a:r>
            <a:endParaRPr lang="ru-RU" sz="1600" b="1" dirty="0" smtClean="0">
              <a:solidFill>
                <a:srgbClr val="002060"/>
              </a:solidFill>
              <a:latin typeface="Times New Roman" pitchFamily="18" charset="0"/>
              <a:cs typeface="Times New Roman" pitchFamily="18" charset="0"/>
            </a:endParaRPr>
          </a:p>
          <a:p>
            <a:pPr algn="just"/>
            <a:r>
              <a:rPr lang="ru-RU" sz="1600" b="1" dirty="0" smtClean="0">
                <a:solidFill>
                  <a:srgbClr val="002060"/>
                </a:solidFill>
                <a:latin typeface="Times New Roman" pitchFamily="18" charset="0"/>
                <a:cs typeface="Times New Roman" pitchFamily="18" charset="0"/>
              </a:rPr>
              <a:t>4 </a:t>
            </a:r>
            <a:r>
              <a:rPr lang="ru-RU" sz="1600" b="1" dirty="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буфер. Цифры </a:t>
            </a:r>
            <a:r>
              <a:rPr lang="ru-RU" sz="1600" b="1" dirty="0">
                <a:solidFill>
                  <a:srgbClr val="002060"/>
                </a:solidFill>
                <a:latin typeface="Times New Roman" pitchFamily="18" charset="0"/>
                <a:cs typeface="Times New Roman" pitchFamily="18" charset="0"/>
              </a:rPr>
              <a:t>указывают примерное </a:t>
            </a:r>
            <a:r>
              <a:rPr lang="ru-RU" sz="1600" b="1" dirty="0" smtClean="0">
                <a:solidFill>
                  <a:srgbClr val="002060"/>
                </a:solidFill>
                <a:latin typeface="Times New Roman" pitchFamily="18" charset="0"/>
                <a:cs typeface="Times New Roman" pitchFamily="18" charset="0"/>
              </a:rPr>
              <a:t>распределение, массы </a:t>
            </a:r>
            <a:r>
              <a:rPr lang="ru-RU" sz="1600" b="1" dirty="0">
                <a:solidFill>
                  <a:srgbClr val="002060"/>
                </a:solidFill>
                <a:latin typeface="Times New Roman" pitchFamily="18" charset="0"/>
                <a:cs typeface="Times New Roman" pitchFamily="18" charset="0"/>
              </a:rPr>
              <a:t>скрепера с груженым ковшом по </a:t>
            </a:r>
            <a:r>
              <a:rPr lang="ru-RU" sz="1600" b="1" dirty="0" smtClean="0">
                <a:solidFill>
                  <a:srgbClr val="002060"/>
                </a:solidFill>
                <a:latin typeface="Times New Roman" pitchFamily="18" charset="0"/>
                <a:cs typeface="Times New Roman" pitchFamily="18" charset="0"/>
              </a:rPr>
              <a:t>осям</a:t>
            </a:r>
            <a:endParaRPr lang="ru-RU" sz="1600" b="1" dirty="0">
              <a:solidFill>
                <a:srgbClr val="00206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www.hidrotechnik.ru/images/temu_clip_image002_0017.jpg"/>
          <p:cNvPicPr/>
          <p:nvPr/>
        </p:nvPicPr>
        <p:blipFill>
          <a:blip r:embed="rId2"/>
          <a:srcRect/>
          <a:stretch>
            <a:fillRect/>
          </a:stretch>
        </p:blipFill>
        <p:spPr bwMode="auto">
          <a:xfrm>
            <a:off x="0" y="0"/>
            <a:ext cx="4714876" cy="6858000"/>
          </a:xfrm>
          <a:prstGeom prst="rect">
            <a:avLst/>
          </a:prstGeom>
          <a:noFill/>
          <a:ln w="9525">
            <a:solidFill>
              <a:schemeClr val="tx1"/>
            </a:solidFill>
            <a:miter lim="800000"/>
            <a:headEnd/>
            <a:tailEnd/>
          </a:ln>
        </p:spPr>
      </p:pic>
      <p:sp>
        <p:nvSpPr>
          <p:cNvPr id="12289" name="Rectangle 1"/>
          <p:cNvSpPr>
            <a:spLocks noChangeArrowheads="1"/>
          </p:cNvSpPr>
          <p:nvPr/>
        </p:nvSpPr>
        <p:spPr bwMode="auto">
          <a:xfrm>
            <a:off x="4714876" y="0"/>
            <a:ext cx="4429124"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Рис.2. Схема рабочего процесса скрепера </a:t>
            </a:r>
            <a:endParaRPr kumimoji="0" lang="ru-RU" sz="16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а - положение ковша во время набора грунта; </a:t>
            </a:r>
            <a:r>
              <a:rPr kumimoji="0" lang="ru-RU" sz="1600" b="1"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 транспортировка грунта;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в</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 выгрузка грунта;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1"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г</a:t>
            </a: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 схема к определению минимальной длины прямого участка пути, необходимого для набора грунта</a:t>
            </a:r>
            <a:endParaRPr kumimoji="0" lang="ru-RU" sz="1800" b="0" i="0" u="none" strike="noStrike" cap="none" normalizeH="0" baseline="0" dirty="0" smtClean="0">
              <a:ln>
                <a:noFill/>
              </a:ln>
              <a:solidFill>
                <a:srgbClr val="002060"/>
              </a:solidFill>
              <a:effectLst/>
              <a:latin typeface="Arial" pitchFamily="34" charset="0"/>
            </a:endParaRPr>
          </a:p>
        </p:txBody>
      </p:sp>
      <p:pic>
        <p:nvPicPr>
          <p:cNvPr id="12292" name="Picture 4" descr="C:\Documents and Settings\AGoltsev\Рабочий стол\Без имени-1копирование.jpg"/>
          <p:cNvPicPr>
            <a:picLocks noChangeAspect="1" noChangeArrowheads="1"/>
          </p:cNvPicPr>
          <p:nvPr/>
        </p:nvPicPr>
        <p:blipFill>
          <a:blip r:embed="rId3"/>
          <a:srcRect/>
          <a:stretch>
            <a:fillRect/>
          </a:stretch>
        </p:blipFill>
        <p:spPr bwMode="auto">
          <a:xfrm>
            <a:off x="4733925" y="4094163"/>
            <a:ext cx="4410075" cy="2763837"/>
          </a:xfrm>
          <a:prstGeom prst="rect">
            <a:avLst/>
          </a:prstGeom>
          <a:noFill/>
          <a:ln w="9525">
            <a:solidFill>
              <a:schemeClr val="tx1"/>
            </a:solidFill>
          </a:ln>
        </p:spPr>
      </p:pic>
      <p:sp>
        <p:nvSpPr>
          <p:cNvPr id="8" name="Прямоугольник 7"/>
          <p:cNvSpPr/>
          <p:nvPr/>
        </p:nvSpPr>
        <p:spPr>
          <a:xfrm>
            <a:off x="4714876" y="1857364"/>
            <a:ext cx="4429124" cy="2308324"/>
          </a:xfrm>
          <a:prstGeom prst="rect">
            <a:avLst/>
          </a:prstGeom>
        </p:spPr>
        <p:txBody>
          <a:bodyPr wrap="square">
            <a:spAutoFit/>
          </a:bodyPr>
          <a:lstStyle/>
          <a:p>
            <a:pPr algn="just"/>
            <a:r>
              <a:rPr lang="ru-RU" sz="1600" b="1" dirty="0" smtClean="0">
                <a:solidFill>
                  <a:srgbClr val="FF0000"/>
                </a:solidFill>
                <a:latin typeface="Times New Roman" pitchFamily="18" charset="0"/>
                <a:cs typeface="Times New Roman" pitchFamily="18" charset="0"/>
              </a:rPr>
              <a:t>Рис. 3. Схемы разгрузки ковша скрепера:</a:t>
            </a:r>
            <a:r>
              <a:rPr lang="ru-RU" sz="1600" b="1" dirty="0" smtClean="0">
                <a:latin typeface="Times New Roman" pitchFamily="18" charset="0"/>
                <a:cs typeface="Times New Roman" pitchFamily="18" charset="0"/>
              </a:rPr>
              <a:t/>
            </a:r>
            <a:br>
              <a:rPr lang="ru-RU" sz="1600" b="1" dirty="0" smtClean="0">
                <a:latin typeface="Times New Roman" pitchFamily="18" charset="0"/>
                <a:cs typeface="Times New Roman" pitchFamily="18" charset="0"/>
              </a:rPr>
            </a:br>
            <a:r>
              <a:rPr lang="ru-RU" sz="1600" b="1" dirty="0" smtClean="0">
                <a:solidFill>
                  <a:srgbClr val="002060"/>
                </a:solidFill>
                <a:latin typeface="Times New Roman" pitchFamily="18" charset="0"/>
                <a:cs typeface="Times New Roman" pitchFamily="18" charset="0"/>
              </a:rPr>
              <a:t>а- свободная разгрузка вперед; </a:t>
            </a:r>
          </a:p>
          <a:p>
            <a:pPr algn="just"/>
            <a:r>
              <a:rPr lang="ru-RU" sz="1600" b="1" dirty="0" smtClean="0">
                <a:solidFill>
                  <a:srgbClr val="002060"/>
                </a:solidFill>
                <a:latin typeface="Times New Roman" pitchFamily="18" charset="0"/>
                <a:cs typeface="Times New Roman" pitchFamily="18" charset="0"/>
              </a:rPr>
              <a:t>б- свободная разгрузка назад; </a:t>
            </a:r>
          </a:p>
          <a:p>
            <a:pPr algn="just"/>
            <a:r>
              <a:rPr lang="ru-RU" sz="1600" b="1" dirty="0" smtClean="0">
                <a:solidFill>
                  <a:srgbClr val="002060"/>
                </a:solidFill>
                <a:latin typeface="Times New Roman" pitchFamily="18" charset="0"/>
                <a:cs typeface="Times New Roman" pitchFamily="18" charset="0"/>
              </a:rPr>
              <a:t>в- принудительная разгрузка; </a:t>
            </a:r>
          </a:p>
          <a:p>
            <a:pPr algn="just"/>
            <a:r>
              <a:rPr lang="ru-RU" sz="1600" b="1" dirty="0" smtClean="0">
                <a:solidFill>
                  <a:srgbClr val="002060"/>
                </a:solidFill>
                <a:latin typeface="Times New Roman" pitchFamily="18" charset="0"/>
                <a:cs typeface="Times New Roman" pitchFamily="18" charset="0"/>
              </a:rPr>
              <a:t>г- полупринудительная разгрузка через нож; </a:t>
            </a:r>
          </a:p>
          <a:p>
            <a:pPr algn="just"/>
            <a:r>
              <a:rPr lang="ru-RU" sz="1600" b="1" dirty="0" smtClean="0">
                <a:solidFill>
                  <a:srgbClr val="002060"/>
                </a:solidFill>
                <a:latin typeface="Times New Roman" pitchFamily="18" charset="0"/>
                <a:cs typeface="Times New Roman" pitchFamily="18" charset="0"/>
              </a:rPr>
              <a:t>д- щелевая разгрузка; </a:t>
            </a:r>
          </a:p>
          <a:p>
            <a:pPr algn="just"/>
            <a:r>
              <a:rPr lang="ru-RU" sz="1600" b="1" dirty="0" smtClean="0">
                <a:solidFill>
                  <a:srgbClr val="002060"/>
                </a:solidFill>
                <a:latin typeface="Times New Roman" pitchFamily="18" charset="0"/>
                <a:cs typeface="Times New Roman" pitchFamily="18" charset="0"/>
              </a:rPr>
              <a:t>1- передняя заслонка; </a:t>
            </a:r>
          </a:p>
          <a:p>
            <a:pPr algn="just"/>
            <a:r>
              <a:rPr lang="ru-RU" sz="1600" b="1" dirty="0" smtClean="0">
                <a:solidFill>
                  <a:srgbClr val="002060"/>
                </a:solidFill>
                <a:latin typeface="Times New Roman" pitchFamily="18" charset="0"/>
                <a:cs typeface="Times New Roman" pitchFamily="18" charset="0"/>
              </a:rPr>
              <a:t>2- ковш; 3- нож; 4- задняя заслонка; </a:t>
            </a:r>
          </a:p>
          <a:p>
            <a:pPr algn="just"/>
            <a:r>
              <a:rPr lang="ru-RU" sz="1600" b="1" dirty="0" smtClean="0">
                <a:solidFill>
                  <a:srgbClr val="002060"/>
                </a:solidFill>
                <a:latin typeface="Times New Roman" pitchFamily="18" charset="0"/>
                <a:cs typeface="Times New Roman" pitchFamily="18" charset="0"/>
              </a:rPr>
              <a:t>5- задняя стенка; 6- днище; 7- заслонка.</a:t>
            </a:r>
            <a:endParaRPr lang="ru-RU" dirty="0">
              <a:solidFill>
                <a:srgbClr val="002060"/>
              </a:solidFill>
            </a:endParaRPr>
          </a:p>
        </p:txBody>
      </p:sp>
      <p:sp>
        <p:nvSpPr>
          <p:cNvPr id="9" name="Стрелка вправо 8"/>
          <p:cNvSpPr/>
          <p:nvPr/>
        </p:nvSpPr>
        <p:spPr>
          <a:xfrm rot="10800000">
            <a:off x="4572000" y="142852"/>
            <a:ext cx="357190" cy="28575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p:cNvSpPr/>
          <p:nvPr/>
        </p:nvSpPr>
        <p:spPr>
          <a:xfrm rot="5400000">
            <a:off x="8665395" y="2210968"/>
            <a:ext cx="406904" cy="28575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2554545"/>
          </a:xfrm>
          <a:prstGeom prst="rect">
            <a:avLst/>
          </a:prstGeom>
        </p:spPr>
        <p:txBody>
          <a:bodyPr wrap="square">
            <a:spAutoFit/>
          </a:bodyPr>
          <a:lstStyle/>
          <a:p>
            <a:pPr algn="just"/>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Прицепные </a:t>
            </a:r>
            <a:r>
              <a:rPr lang="ru-RU" sz="1600" b="1" dirty="0">
                <a:solidFill>
                  <a:srgbClr val="0070C0"/>
                </a:solidFill>
                <a:latin typeface="Times New Roman" pitchFamily="18" charset="0"/>
                <a:cs typeface="Times New Roman" pitchFamily="18" charset="0"/>
              </a:rPr>
              <a:t>скреперы наиболее эффективно применять при </a:t>
            </a:r>
            <a:r>
              <a:rPr lang="ru-RU" sz="1600" b="1" dirty="0" smtClean="0">
                <a:solidFill>
                  <a:srgbClr val="0070C0"/>
                </a:solidFill>
                <a:latin typeface="Times New Roman" pitchFamily="18" charset="0"/>
                <a:cs typeface="Times New Roman" pitchFamily="18" charset="0"/>
              </a:rPr>
              <a:t>перевозке </a:t>
            </a:r>
            <a:r>
              <a:rPr lang="ru-RU" sz="1600" b="1" dirty="0">
                <a:solidFill>
                  <a:srgbClr val="0070C0"/>
                </a:solidFill>
                <a:latin typeface="Times New Roman" pitchFamily="18" charset="0"/>
                <a:cs typeface="Times New Roman" pitchFamily="18" charset="0"/>
              </a:rPr>
              <a:t>грунта на расстояние до 1000, а самоходные — на расстояние до 3000 м.</a:t>
            </a:r>
          </a:p>
          <a:p>
            <a:pPr algn="just"/>
            <a:r>
              <a:rPr lang="ru-RU" sz="1600" b="1" dirty="0" smtClean="0">
                <a:latin typeface="Times New Roman" pitchFamily="18" charset="0"/>
                <a:cs typeface="Times New Roman" pitchFamily="18" charset="0"/>
              </a:rPr>
              <a:t>     В </a:t>
            </a:r>
            <a:r>
              <a:rPr lang="ru-RU" sz="1600" b="1" dirty="0">
                <a:latin typeface="Times New Roman" pitchFamily="18" charset="0"/>
                <a:cs typeface="Times New Roman" pitchFamily="18" charset="0"/>
              </a:rPr>
              <a:t>зависимости от категории грунтов резать их наиболее </a:t>
            </a:r>
            <a:r>
              <a:rPr lang="ru-RU" sz="1600" b="1" dirty="0" smtClean="0">
                <a:latin typeface="Times New Roman" pitchFamily="18" charset="0"/>
                <a:cs typeface="Times New Roman" pitchFamily="18" charset="0"/>
              </a:rPr>
              <a:t>эффективно </a:t>
            </a:r>
            <a:r>
              <a:rPr lang="ru-RU" sz="1600" b="1" dirty="0">
                <a:latin typeface="Times New Roman" pitchFamily="18" charset="0"/>
                <a:cs typeface="Times New Roman" pitchFamily="18" charset="0"/>
              </a:rPr>
              <a:t>на прямолинейном участке пути при движении под уклон </a:t>
            </a:r>
            <a:r>
              <a:rPr lang="ru-RU" sz="1600" b="1" dirty="0" smtClean="0">
                <a:latin typeface="Times New Roman" pitchFamily="18" charset="0"/>
                <a:cs typeface="Times New Roman" pitchFamily="18" charset="0"/>
              </a:rPr>
              <a:t>3...</a:t>
            </a:r>
            <a:r>
              <a:rPr lang="ru-RU" sz="1600" b="1" dirty="0">
                <a:latin typeface="Times New Roman" pitchFamily="18" charset="0"/>
                <a:cs typeface="Times New Roman" pitchFamily="18" charset="0"/>
              </a:rPr>
              <a:t>7°. Сухие песчаные грунты разрабатывают гребенчатым </a:t>
            </a:r>
            <a:r>
              <a:rPr lang="ru-RU" sz="1600" b="1" dirty="0" smtClean="0">
                <a:latin typeface="Times New Roman" pitchFamily="18" charset="0"/>
                <a:cs typeface="Times New Roman" pitchFamily="18" charset="0"/>
              </a:rPr>
              <a:t>способом</a:t>
            </a:r>
            <a:r>
              <a:rPr lang="ru-RU" sz="1600" b="1" dirty="0">
                <a:latin typeface="Times New Roman" pitchFamily="18" charset="0"/>
                <a:cs typeface="Times New Roman" pitchFamily="18" charset="0"/>
              </a:rPr>
              <a:t>, попеременно заглубляя ковш и постепенно уменьшая толщину стружки, что позволяет более полно и быстро загружать </a:t>
            </a:r>
            <a:r>
              <a:rPr lang="ru-RU" sz="1600" b="1" dirty="0" smtClean="0">
                <a:latin typeface="Times New Roman" pitchFamily="18" charset="0"/>
                <a:cs typeface="Times New Roman" pitchFamily="18" charset="0"/>
              </a:rPr>
              <a:t>ковш (</a:t>
            </a:r>
            <a:r>
              <a:rPr lang="ru-RU" sz="1600" b="1" dirty="0" smtClean="0">
                <a:solidFill>
                  <a:srgbClr val="FF0000"/>
                </a:solidFill>
                <a:latin typeface="Times New Roman" pitchFamily="18" charset="0"/>
                <a:cs typeface="Times New Roman" pitchFamily="18" charset="0"/>
              </a:rPr>
              <a:t>Рис.4</a:t>
            </a:r>
            <a:r>
              <a:rPr lang="ru-RU" sz="1600" b="1" dirty="0" smtClean="0">
                <a:latin typeface="Times New Roman" pitchFamily="18" charset="0"/>
                <a:cs typeface="Times New Roman" pitchFamily="18" charset="0"/>
              </a:rPr>
              <a:t>). </a:t>
            </a:r>
            <a:r>
              <a:rPr lang="ru-RU" sz="1600" b="1" dirty="0">
                <a:latin typeface="Times New Roman" pitchFamily="18" charset="0"/>
                <a:cs typeface="Times New Roman" pitchFamily="18" charset="0"/>
              </a:rPr>
              <a:t>Глубина резания зависит от мощности машины и вида грунта и может составлять 12...32 см. Разгружают скрепер на прямолинейном участке, при этом поверхность грунта </a:t>
            </a:r>
            <a:r>
              <a:rPr lang="ru-RU" sz="1600" b="1" dirty="0" smtClean="0">
                <a:latin typeface="Times New Roman" pitchFamily="18" charset="0"/>
                <a:cs typeface="Times New Roman" pitchFamily="18" charset="0"/>
              </a:rPr>
              <a:t>разравнивают </a:t>
            </a:r>
            <a:r>
              <a:rPr lang="ru-RU" sz="1600" b="1" dirty="0">
                <a:latin typeface="Times New Roman" pitchFamily="18" charset="0"/>
                <a:cs typeface="Times New Roman" pitchFamily="18" charset="0"/>
              </a:rPr>
              <a:t>днищем скрепера</a:t>
            </a:r>
            <a:r>
              <a:rPr lang="ru-RU" sz="1600" b="1" dirty="0" smtClean="0">
                <a:latin typeface="Times New Roman" pitchFamily="18" charset="0"/>
                <a:cs typeface="Times New Roman" pitchFamily="18" charset="0"/>
              </a:rPr>
              <a:t>.</a:t>
            </a:r>
          </a:p>
          <a:p>
            <a:pPr algn="just"/>
            <a:r>
              <a:rPr lang="ru-RU" sz="1600" b="1" dirty="0" smtClean="0">
                <a:latin typeface="Times New Roman" pitchFamily="18" charset="0"/>
                <a:cs typeface="Times New Roman" pitchFamily="18" charset="0"/>
              </a:rPr>
              <a:t>     Скреперы не рекомендуется применять для разработки заболоченных, несвязных переувлажненных грунтов, а также грунтов с большими каменистыми включениями. </a:t>
            </a:r>
            <a:endParaRPr lang="ru-RU" sz="1600" b="1" dirty="0">
              <a:latin typeface="Times New Roman" pitchFamily="18" charset="0"/>
              <a:cs typeface="Times New Roman" pitchFamily="18" charset="0"/>
            </a:endParaRPr>
          </a:p>
        </p:txBody>
      </p:sp>
      <p:pic>
        <p:nvPicPr>
          <p:cNvPr id="3" name="Рисунок 2"/>
          <p:cNvPicPr/>
          <p:nvPr/>
        </p:nvPicPr>
        <p:blipFill>
          <a:blip r:embed="rId2"/>
          <a:srcRect/>
          <a:stretch>
            <a:fillRect/>
          </a:stretch>
        </p:blipFill>
        <p:spPr bwMode="auto">
          <a:xfrm>
            <a:off x="-8898" y="2505507"/>
            <a:ext cx="3929058" cy="1733984"/>
          </a:xfrm>
          <a:prstGeom prst="rect">
            <a:avLst/>
          </a:prstGeom>
          <a:noFill/>
          <a:ln w="9525">
            <a:solidFill>
              <a:schemeClr val="tx1"/>
            </a:solidFill>
            <a:miter lim="800000"/>
            <a:headEnd/>
            <a:tailEnd/>
          </a:ln>
        </p:spPr>
      </p:pic>
      <p:sp>
        <p:nvSpPr>
          <p:cNvPr id="5" name="Прямоугольник 4"/>
          <p:cNvSpPr/>
          <p:nvPr/>
        </p:nvSpPr>
        <p:spPr>
          <a:xfrm>
            <a:off x="3927011" y="2541319"/>
            <a:ext cx="5214942" cy="1754326"/>
          </a:xfrm>
          <a:prstGeom prst="rect">
            <a:avLst/>
          </a:prstGeom>
        </p:spPr>
        <p:txBody>
          <a:bodyPr wrap="square">
            <a:spAutoFit/>
          </a:bodyPr>
          <a:lstStyle/>
          <a:p>
            <a:pPr algn="ctr"/>
            <a:r>
              <a:rPr lang="ru-RU" b="1" dirty="0" smtClean="0">
                <a:solidFill>
                  <a:srgbClr val="FF0000"/>
                </a:solidFill>
              </a:rPr>
              <a:t>Рис.4. </a:t>
            </a:r>
            <a:r>
              <a:rPr lang="en-US" b="1" dirty="0" smtClean="0">
                <a:solidFill>
                  <a:srgbClr val="FF0000"/>
                </a:solidFill>
              </a:rPr>
              <a:t>Cxe</a:t>
            </a:r>
            <a:r>
              <a:rPr lang="ru-RU" b="1" dirty="0" smtClean="0">
                <a:solidFill>
                  <a:srgbClr val="FF0000"/>
                </a:solidFill>
              </a:rPr>
              <a:t>м</a:t>
            </a:r>
            <a:r>
              <a:rPr lang="en-US" b="1" dirty="0" smtClean="0">
                <a:solidFill>
                  <a:srgbClr val="FF0000"/>
                </a:solidFill>
              </a:rPr>
              <a:t>a</a:t>
            </a:r>
            <a:r>
              <a:rPr lang="ru-RU" b="1" dirty="0" smtClean="0">
                <a:solidFill>
                  <a:srgbClr val="FF0000"/>
                </a:solidFill>
              </a:rPr>
              <a:t>  загрузки,  транспортированы я   и       разгрузки  грунта скрепером:</a:t>
            </a:r>
          </a:p>
          <a:p>
            <a:r>
              <a:rPr lang="ru-RU" b="1" dirty="0" smtClean="0">
                <a:solidFill>
                  <a:srgbClr val="002060"/>
                </a:solidFill>
              </a:rPr>
              <a:t> а - общая     схема.     </a:t>
            </a:r>
          </a:p>
          <a:p>
            <a:r>
              <a:rPr lang="ru-RU" b="1" dirty="0" smtClean="0">
                <a:solidFill>
                  <a:srgbClr val="002060"/>
                </a:solidFill>
              </a:rPr>
              <a:t>1, 2 </a:t>
            </a:r>
            <a:r>
              <a:rPr lang="ru-RU" b="1" i="1" dirty="0" smtClean="0">
                <a:solidFill>
                  <a:srgbClr val="002060"/>
                </a:solidFill>
              </a:rPr>
              <a:t>- </a:t>
            </a:r>
            <a:r>
              <a:rPr lang="ru-RU" b="1" dirty="0" smtClean="0">
                <a:solidFill>
                  <a:srgbClr val="002060"/>
                </a:solidFill>
              </a:rPr>
              <a:t>участки   загрузки  и    транспортирования;   </a:t>
            </a:r>
          </a:p>
          <a:p>
            <a:r>
              <a:rPr lang="ru-RU" b="1" dirty="0" smtClean="0">
                <a:solidFill>
                  <a:srgbClr val="002060"/>
                </a:solidFill>
              </a:rPr>
              <a:t>3 - участок разгрузки;   </a:t>
            </a:r>
          </a:p>
          <a:p>
            <a:r>
              <a:rPr lang="ru-RU" b="1" i="1" dirty="0" smtClean="0">
                <a:solidFill>
                  <a:srgbClr val="002060"/>
                </a:solidFill>
              </a:rPr>
              <a:t>6 </a:t>
            </a:r>
            <a:r>
              <a:rPr lang="ru-RU" b="1" dirty="0" smtClean="0">
                <a:solidFill>
                  <a:srgbClr val="002060"/>
                </a:solidFill>
              </a:rPr>
              <a:t>— в   песчаных грунтах</a:t>
            </a:r>
            <a:endParaRPr lang="ru-RU" b="1" dirty="0">
              <a:solidFill>
                <a:srgbClr val="002060"/>
              </a:solidFill>
            </a:endParaRPr>
          </a:p>
        </p:txBody>
      </p:sp>
      <p:sp>
        <p:nvSpPr>
          <p:cNvPr id="13314" name="Rectangle 2"/>
          <p:cNvSpPr>
            <a:spLocks noChangeArrowheads="1"/>
          </p:cNvSpPr>
          <p:nvPr/>
        </p:nvSpPr>
        <p:spPr bwMode="auto">
          <a:xfrm>
            <a:off x="0" y="4500570"/>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Рис. 5. Принципиальные схемы скреперов со скребковым конвейером: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а — набор грунта;                                                           б — выгрузка грунта</a:t>
            </a:r>
            <a:endParaRPr kumimoji="0" lang="ru-RU" sz="1600" b="1"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13315" name="Picture 3" descr="C:\Documents and Settings\AGoltsev\Рабочий стол\Без имени-2копирование.jpg"/>
          <p:cNvPicPr>
            <a:picLocks noChangeAspect="1" noChangeArrowheads="1"/>
          </p:cNvPicPr>
          <p:nvPr/>
        </p:nvPicPr>
        <p:blipFill>
          <a:blip r:embed="rId3"/>
          <a:srcRect/>
          <a:stretch>
            <a:fillRect/>
          </a:stretch>
        </p:blipFill>
        <p:spPr bwMode="auto">
          <a:xfrm>
            <a:off x="899" y="5153891"/>
            <a:ext cx="9143102" cy="1702466"/>
          </a:xfrm>
          <a:prstGeom prst="rect">
            <a:avLst/>
          </a:prstGeom>
          <a:noFill/>
          <a:ln w="9525">
            <a:solidFill>
              <a:schemeClr val="tx1"/>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a:blip r:embed="rId2"/>
          <a:srcRect/>
          <a:stretch>
            <a:fillRect/>
          </a:stretch>
        </p:blipFill>
        <p:spPr bwMode="auto">
          <a:xfrm>
            <a:off x="0" y="0"/>
            <a:ext cx="4071934" cy="2214554"/>
          </a:xfrm>
          <a:prstGeom prst="rect">
            <a:avLst/>
          </a:prstGeom>
          <a:noFill/>
          <a:ln w="9525">
            <a:solidFill>
              <a:schemeClr val="tx1"/>
            </a:solidFill>
            <a:miter lim="800000"/>
            <a:headEnd/>
            <a:tailEnd/>
          </a:ln>
        </p:spPr>
      </p:pic>
      <p:pic>
        <p:nvPicPr>
          <p:cNvPr id="3" name="Рисунок 2"/>
          <p:cNvPicPr/>
          <p:nvPr/>
        </p:nvPicPr>
        <p:blipFill>
          <a:blip r:embed="rId3"/>
          <a:srcRect/>
          <a:stretch>
            <a:fillRect/>
          </a:stretch>
        </p:blipFill>
        <p:spPr bwMode="auto">
          <a:xfrm>
            <a:off x="0" y="2214554"/>
            <a:ext cx="4071934" cy="2071702"/>
          </a:xfrm>
          <a:prstGeom prst="rect">
            <a:avLst/>
          </a:prstGeom>
          <a:noFill/>
          <a:ln w="9525">
            <a:solidFill>
              <a:schemeClr val="tx1"/>
            </a:solidFill>
            <a:miter lim="800000"/>
            <a:headEnd/>
            <a:tailEnd/>
          </a:ln>
        </p:spPr>
      </p:pic>
      <p:sp>
        <p:nvSpPr>
          <p:cNvPr id="5" name="Прямоугольник 4"/>
          <p:cNvSpPr/>
          <p:nvPr/>
        </p:nvSpPr>
        <p:spPr>
          <a:xfrm>
            <a:off x="4071934" y="0"/>
            <a:ext cx="5072066" cy="4401205"/>
          </a:xfrm>
          <a:prstGeom prst="rect">
            <a:avLst/>
          </a:prstGeom>
        </p:spPr>
        <p:txBody>
          <a:bodyPr wrap="square">
            <a:spAutoFit/>
          </a:bodyPr>
          <a:lstStyle/>
          <a:p>
            <a:r>
              <a:rPr lang="ru-RU" sz="1600" b="1" dirty="0" smtClean="0">
                <a:solidFill>
                  <a:srgbClr val="FF0000"/>
                </a:solidFill>
                <a:latin typeface="Times New Roman" pitchFamily="18" charset="0"/>
                <a:cs typeface="Times New Roman" pitchFamily="18" charset="0"/>
              </a:rPr>
              <a:t>Рис.6.   Схемы      работы  скрепера:</a:t>
            </a:r>
          </a:p>
          <a:p>
            <a:r>
              <a:rPr lang="ru-RU" sz="1600" b="1" dirty="0" smtClean="0">
                <a:solidFill>
                  <a:srgbClr val="002060"/>
                </a:solidFill>
                <a:latin typeface="Times New Roman" pitchFamily="18" charset="0"/>
                <a:cs typeface="Times New Roman" pitchFamily="18" charset="0"/>
              </a:rPr>
              <a:t>а — по эллипсу; </a:t>
            </a:r>
          </a:p>
          <a:p>
            <a:r>
              <a:rPr lang="ru-RU" sz="1600" b="1" i="1" dirty="0" smtClean="0">
                <a:solidFill>
                  <a:srgbClr val="002060"/>
                </a:solidFill>
                <a:latin typeface="Times New Roman" pitchFamily="18" charset="0"/>
                <a:cs typeface="Times New Roman" pitchFamily="18" charset="0"/>
              </a:rPr>
              <a:t>б </a:t>
            </a:r>
            <a:r>
              <a:rPr lang="ru-RU" sz="1600" b="1" dirty="0" smtClean="0">
                <a:solidFill>
                  <a:srgbClr val="002060"/>
                </a:solidFill>
                <a:latin typeface="Times New Roman" pitchFamily="18" charset="0"/>
                <a:cs typeface="Times New Roman" pitchFamily="18" charset="0"/>
              </a:rPr>
              <a:t>— по «восьмерке»; </a:t>
            </a:r>
          </a:p>
          <a:p>
            <a:r>
              <a:rPr lang="ru-RU" sz="1600" b="1" i="1" dirty="0" smtClean="0">
                <a:solidFill>
                  <a:srgbClr val="002060"/>
                </a:solidFill>
                <a:latin typeface="Times New Roman" pitchFamily="18" charset="0"/>
                <a:cs typeface="Times New Roman" pitchFamily="18" charset="0"/>
              </a:rPr>
              <a:t>в </a:t>
            </a:r>
            <a:r>
              <a:rPr lang="ru-RU" sz="1600" b="1" dirty="0" smtClean="0">
                <a:solidFill>
                  <a:srgbClr val="002060"/>
                </a:solidFill>
                <a:latin typeface="Times New Roman" pitchFamily="18" charset="0"/>
                <a:cs typeface="Times New Roman" pitchFamily="18" charset="0"/>
              </a:rPr>
              <a:t>— сдвоенными проходками по эллипсу при двух насыпях; </a:t>
            </a:r>
          </a:p>
          <a:p>
            <a:r>
              <a:rPr lang="ru-RU" sz="1600" b="1" i="1" dirty="0" smtClean="0">
                <a:solidFill>
                  <a:srgbClr val="002060"/>
                </a:solidFill>
                <a:latin typeface="Times New Roman" pitchFamily="18" charset="0"/>
                <a:cs typeface="Times New Roman" pitchFamily="18" charset="0"/>
              </a:rPr>
              <a:t>г — </a:t>
            </a:r>
            <a:r>
              <a:rPr lang="ru-RU" sz="1600" b="1" dirty="0" smtClean="0">
                <a:solidFill>
                  <a:srgbClr val="002060"/>
                </a:solidFill>
                <a:latin typeface="Times New Roman" pitchFamily="18" charset="0"/>
                <a:cs typeface="Times New Roman" pitchFamily="18" charset="0"/>
              </a:rPr>
              <a:t>то же, прн двух выемках;</a:t>
            </a:r>
          </a:p>
          <a:p>
            <a:r>
              <a:rPr lang="ru-RU" sz="1600" b="1" i="1" dirty="0" smtClean="0">
                <a:solidFill>
                  <a:srgbClr val="002060"/>
                </a:solidFill>
                <a:latin typeface="Times New Roman" pitchFamily="18" charset="0"/>
                <a:cs typeface="Times New Roman" pitchFamily="18" charset="0"/>
              </a:rPr>
              <a:t>д </a:t>
            </a:r>
            <a:r>
              <a:rPr lang="ru-RU" sz="1600" b="1" dirty="0" smtClean="0">
                <a:solidFill>
                  <a:srgbClr val="002060"/>
                </a:solidFill>
                <a:latin typeface="Times New Roman" pitchFamily="18" charset="0"/>
                <a:cs typeface="Times New Roman" pitchFamily="18" charset="0"/>
              </a:rPr>
              <a:t>— работа толкача со эвеном скреперов. </a:t>
            </a:r>
          </a:p>
          <a:p>
            <a:r>
              <a:rPr lang="ru-RU" sz="1600" b="1" dirty="0" smtClean="0">
                <a:solidFill>
                  <a:srgbClr val="002060"/>
                </a:solidFill>
                <a:latin typeface="Times New Roman" pitchFamily="18" charset="0"/>
                <a:cs typeface="Times New Roman" pitchFamily="18" charset="0"/>
              </a:rPr>
              <a:t>1-4— последовательность  проходок.</a:t>
            </a:r>
          </a:p>
          <a:p>
            <a:endParaRPr lang="ru-RU" sz="1600" b="1" dirty="0" smtClean="0">
              <a:solidFill>
                <a:srgbClr val="C00000"/>
              </a:solidFill>
              <a:latin typeface="Times New Roman" pitchFamily="18" charset="0"/>
              <a:cs typeface="Times New Roman" pitchFamily="18" charset="0"/>
            </a:endParaRPr>
          </a:p>
          <a:p>
            <a:r>
              <a:rPr lang="ru-RU" sz="1600" b="1" dirty="0" smtClean="0">
                <a:solidFill>
                  <a:srgbClr val="C00000"/>
                </a:solidFill>
                <a:latin typeface="Times New Roman" pitchFamily="18" charset="0"/>
                <a:cs typeface="Times New Roman" pitchFamily="18" charset="0"/>
              </a:rPr>
              <a:t>Условные обозначения: </a:t>
            </a:r>
          </a:p>
          <a:p>
            <a:pPr>
              <a:lnSpc>
                <a:spcPct val="150000"/>
              </a:lnSpc>
            </a:pPr>
            <a:r>
              <a:rPr lang="ru-RU" sz="1600" b="1" dirty="0" smtClean="0">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ход толкача;</a:t>
            </a:r>
          </a:p>
          <a:p>
            <a:pPr>
              <a:lnSpc>
                <a:spcPct val="150000"/>
              </a:lnSpc>
            </a:pPr>
            <a:r>
              <a:rPr lang="ru-RU" sz="1600" b="1" dirty="0" smtClean="0">
                <a:solidFill>
                  <a:srgbClr val="002060"/>
                </a:solidFill>
                <a:latin typeface="Times New Roman" pitchFamily="18" charset="0"/>
                <a:cs typeface="Times New Roman" pitchFamily="18" charset="0"/>
              </a:rPr>
              <a:t>         - груженый ход скрепера;</a:t>
            </a:r>
          </a:p>
          <a:p>
            <a:pPr>
              <a:lnSpc>
                <a:spcPct val="150000"/>
              </a:lnSpc>
            </a:pPr>
            <a:r>
              <a:rPr lang="ru-RU" sz="1600" b="1" dirty="0" smtClean="0">
                <a:solidFill>
                  <a:srgbClr val="002060"/>
                </a:solidFill>
                <a:latin typeface="Times New Roman" pitchFamily="18" charset="0"/>
                <a:cs typeface="Times New Roman" pitchFamily="18" charset="0"/>
              </a:rPr>
              <a:t>         - порожний ход скрепера;</a:t>
            </a:r>
          </a:p>
          <a:p>
            <a:pPr>
              <a:lnSpc>
                <a:spcPct val="150000"/>
              </a:lnSpc>
            </a:pPr>
            <a:r>
              <a:rPr lang="ru-RU" sz="1600" b="1" dirty="0" smtClean="0">
                <a:solidFill>
                  <a:srgbClr val="002060"/>
                </a:solidFill>
                <a:latin typeface="Times New Roman" pitchFamily="18" charset="0"/>
                <a:cs typeface="Times New Roman" pitchFamily="18" charset="0"/>
              </a:rPr>
              <a:t>         - участок разгрузки скрепера;</a:t>
            </a:r>
          </a:p>
          <a:p>
            <a:pPr>
              <a:lnSpc>
                <a:spcPct val="150000"/>
              </a:lnSpc>
            </a:pPr>
            <a:r>
              <a:rPr lang="ru-RU" sz="1600" b="1" dirty="0" smtClean="0">
                <a:solidFill>
                  <a:srgbClr val="002060"/>
                </a:solidFill>
                <a:latin typeface="Times New Roman" pitchFamily="18" charset="0"/>
                <a:cs typeface="Times New Roman" pitchFamily="18" charset="0"/>
              </a:rPr>
              <a:t>         -участок загрузки скрепера</a:t>
            </a:r>
            <a:endParaRPr lang="ru-RU" dirty="0">
              <a:solidFill>
                <a:srgbClr val="002060"/>
              </a:solidFill>
            </a:endParaRPr>
          </a:p>
        </p:txBody>
      </p:sp>
      <p:sp>
        <p:nvSpPr>
          <p:cNvPr id="6" name="Равнобедренный треугольник 5"/>
          <p:cNvSpPr/>
          <p:nvPr/>
        </p:nvSpPr>
        <p:spPr>
          <a:xfrm rot="5400000">
            <a:off x="4239586" y="2945365"/>
            <a:ext cx="249005" cy="272946"/>
          </a:xfrm>
          <a:prstGeom prst="triangl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7" name="Равнобедренный треугольник 6"/>
          <p:cNvSpPr/>
          <p:nvPr/>
        </p:nvSpPr>
        <p:spPr>
          <a:xfrm rot="5400000">
            <a:off x="4227429" y="3313029"/>
            <a:ext cx="237879" cy="237506"/>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8" name="Равнобедренный треугольник 7"/>
          <p:cNvSpPr/>
          <p:nvPr/>
        </p:nvSpPr>
        <p:spPr>
          <a:xfrm rot="5400000">
            <a:off x="4224457" y="2490658"/>
            <a:ext cx="290395" cy="309689"/>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Равнобедренный треугольник 8"/>
          <p:cNvSpPr/>
          <p:nvPr/>
        </p:nvSpPr>
        <p:spPr>
          <a:xfrm rot="5400000">
            <a:off x="4248300" y="2538254"/>
            <a:ext cx="112079" cy="179060"/>
          </a:xfrm>
          <a:prstGeom prs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0" name="Рамка 9"/>
          <p:cNvSpPr/>
          <p:nvPr/>
        </p:nvSpPr>
        <p:spPr>
          <a:xfrm>
            <a:off x="4143372" y="4071942"/>
            <a:ext cx="428628" cy="214314"/>
          </a:xfrm>
          <a:prstGeom prst="frame">
            <a:avLst>
              <a:gd name="adj1" fmla="val 0"/>
            </a:avLst>
          </a:prstGeom>
          <a:blipFill>
            <a:blip r:embed="rId4"/>
            <a:tile tx="0" ty="0" sx="100000" sy="100000" flip="none" algn="tl"/>
          </a:blip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ru-RU">
              <a:solidFill>
                <a:schemeClr val="tx1"/>
              </a:solidFill>
            </a:endParaRPr>
          </a:p>
        </p:txBody>
      </p:sp>
      <p:sp>
        <p:nvSpPr>
          <p:cNvPr id="11" name="Прямоугольник 10"/>
          <p:cNvSpPr/>
          <p:nvPr/>
        </p:nvSpPr>
        <p:spPr>
          <a:xfrm>
            <a:off x="4132427" y="3717163"/>
            <a:ext cx="428628" cy="21431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3" name="Прямая соединительная линия 12"/>
          <p:cNvCxnSpPr/>
          <p:nvPr/>
        </p:nvCxnSpPr>
        <p:spPr>
          <a:xfrm rot="10800000" flipV="1">
            <a:off x="4143372" y="4071942"/>
            <a:ext cx="285752" cy="1428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rot="10800000" flipV="1">
            <a:off x="4171950" y="4086225"/>
            <a:ext cx="323850" cy="18097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rot="10800000" flipV="1">
            <a:off x="4272456" y="4110033"/>
            <a:ext cx="304308" cy="1603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rot="10800000" flipV="1">
            <a:off x="4137250" y="4076700"/>
            <a:ext cx="144238" cy="727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rot="10800000" flipV="1">
            <a:off x="4381501" y="4194148"/>
            <a:ext cx="176771" cy="921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Прямоугольник 27"/>
          <p:cNvSpPr/>
          <p:nvPr/>
        </p:nvSpPr>
        <p:spPr>
          <a:xfrm>
            <a:off x="4092335" y="4330586"/>
            <a:ext cx="5039789" cy="1569660"/>
          </a:xfrm>
          <a:prstGeom prst="rect">
            <a:avLst/>
          </a:prstGeom>
        </p:spPr>
        <p:txBody>
          <a:bodyPr wrap="square">
            <a:spAutoFit/>
          </a:bodyPr>
          <a:lstStyle/>
          <a:p>
            <a:pPr algn="just"/>
            <a:r>
              <a:rPr lang="ru-RU" sz="1600" b="1" dirty="0" smtClean="0">
                <a:solidFill>
                  <a:srgbClr val="FF0000"/>
                </a:solidFill>
                <a:latin typeface="Times New Roman" pitchFamily="18" charset="0"/>
                <a:cs typeface="Times New Roman" pitchFamily="18" charset="0"/>
              </a:rPr>
              <a:t>Рис.7. Планировка площадок скреперами</a:t>
            </a:r>
          </a:p>
          <a:p>
            <a:pPr algn="just"/>
            <a:r>
              <a:rPr lang="ru-RU" sz="1600" b="1" dirty="0" smtClean="0">
                <a:solidFill>
                  <a:srgbClr val="002060"/>
                </a:solidFill>
                <a:latin typeface="Times New Roman" pitchFamily="18" charset="0"/>
                <a:cs typeface="Times New Roman" pitchFamily="18" charset="0"/>
              </a:rPr>
              <a:t>а —разработка  грунта по схеме «полоса  рядом  с полосой»; </a:t>
            </a:r>
          </a:p>
          <a:p>
            <a:pPr algn="just"/>
            <a:r>
              <a:rPr lang="ru-RU" sz="1600" b="1" i="1" dirty="0" smtClean="0">
                <a:solidFill>
                  <a:srgbClr val="002060"/>
                </a:solidFill>
                <a:latin typeface="Times New Roman" pitchFamily="18" charset="0"/>
                <a:cs typeface="Times New Roman" pitchFamily="18" charset="0"/>
              </a:rPr>
              <a:t>б </a:t>
            </a:r>
            <a:r>
              <a:rPr lang="ru-RU" sz="1600" b="1" dirty="0" smtClean="0">
                <a:solidFill>
                  <a:srgbClr val="002060"/>
                </a:solidFill>
                <a:latin typeface="Times New Roman" pitchFamily="18" charset="0"/>
                <a:cs typeface="Times New Roman" pitchFamily="18" charset="0"/>
              </a:rPr>
              <a:t>— то же,  через  полосу;  </a:t>
            </a:r>
          </a:p>
          <a:p>
            <a:pPr algn="just"/>
            <a:r>
              <a:rPr lang="ru-RU" sz="1600" b="1" i="1" dirty="0" smtClean="0">
                <a:solidFill>
                  <a:srgbClr val="002060"/>
                </a:solidFill>
                <a:latin typeface="Times New Roman" pitchFamily="18" charset="0"/>
                <a:cs typeface="Times New Roman" pitchFamily="18" charset="0"/>
              </a:rPr>
              <a:t>в </a:t>
            </a:r>
            <a:r>
              <a:rPr lang="ru-RU" sz="1600" b="1" dirty="0" smtClean="0">
                <a:solidFill>
                  <a:srgbClr val="002060"/>
                </a:solidFill>
                <a:latin typeface="Times New Roman" pitchFamily="18" charset="0"/>
                <a:cs typeface="Times New Roman" pitchFamily="18" charset="0"/>
              </a:rPr>
              <a:t>— то же, ребристо-шахматными проходками; </a:t>
            </a:r>
          </a:p>
          <a:p>
            <a:pPr algn="just"/>
            <a:r>
              <a:rPr lang="ru-RU" sz="1600" b="1" dirty="0" smtClean="0">
                <a:solidFill>
                  <a:srgbClr val="002060"/>
                </a:solidFill>
                <a:latin typeface="Times New Roman" pitchFamily="18" charset="0"/>
                <a:cs typeface="Times New Roman" pitchFamily="18" charset="0"/>
              </a:rPr>
              <a:t>1—28</a:t>
            </a:r>
            <a:r>
              <a:rPr lang="ru-RU" sz="1600" b="1" i="1" dirty="0" smtClean="0">
                <a:solidFill>
                  <a:srgbClr val="002060"/>
                </a:solidFill>
                <a:latin typeface="Times New Roman" pitchFamily="18" charset="0"/>
                <a:cs typeface="Times New Roman" pitchFamily="18" charset="0"/>
              </a:rPr>
              <a:t> </a:t>
            </a:r>
            <a:r>
              <a:rPr lang="ru-RU" sz="1600" b="1" dirty="0" smtClean="0">
                <a:solidFill>
                  <a:srgbClr val="002060"/>
                </a:solidFill>
                <a:latin typeface="Times New Roman" pitchFamily="18" charset="0"/>
                <a:cs typeface="Times New Roman" pitchFamily="18" charset="0"/>
              </a:rPr>
              <a:t>— проходки</a:t>
            </a:r>
            <a:endParaRPr lang="ru-RU" sz="1600" b="1" dirty="0">
              <a:solidFill>
                <a:srgbClr val="002060"/>
              </a:solidFill>
              <a:latin typeface="Times New Roman" pitchFamily="18" charset="0"/>
              <a:cs typeface="Times New Roman" pitchFamily="18" charset="0"/>
            </a:endParaRPr>
          </a:p>
        </p:txBody>
      </p:sp>
      <p:pic>
        <p:nvPicPr>
          <p:cNvPr id="4097" name="Picture 1" descr="C:\Documents and Settings\AGoltsev\Рабочий стол\Без имени-3копирование.jpg"/>
          <p:cNvPicPr>
            <a:picLocks noChangeAspect="1" noChangeArrowheads="1"/>
          </p:cNvPicPr>
          <p:nvPr/>
        </p:nvPicPr>
        <p:blipFill>
          <a:blip r:embed="rId5"/>
          <a:srcRect/>
          <a:stretch>
            <a:fillRect/>
          </a:stretch>
        </p:blipFill>
        <p:spPr bwMode="auto">
          <a:xfrm>
            <a:off x="0" y="4286256"/>
            <a:ext cx="4096988" cy="257174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5715008" cy="6740307"/>
          </a:xfrm>
          <a:prstGeom prst="rect">
            <a:avLst/>
          </a:prstGeom>
        </p:spPr>
        <p:txBody>
          <a:bodyPr wrap="square">
            <a:spAutoFit/>
          </a:bodyPr>
          <a:lstStyle/>
          <a:p>
            <a:pPr algn="just"/>
            <a:r>
              <a:rPr lang="ru-RU" sz="1600" b="1" dirty="0" smtClean="0">
                <a:latin typeface="Times New Roman" pitchFamily="18" charset="0"/>
                <a:cs typeface="Times New Roman" pitchFamily="18" charset="0"/>
              </a:rPr>
              <a:t>     В зависимости от размеров земляного сооружения, взаимного расположения выемок и насыпей применяют различные схемы работы скреперов. Простейшей является схема работы по эллипсу (</a:t>
            </a:r>
            <a:r>
              <a:rPr lang="ru-RU" sz="1600" b="1" dirty="0" smtClean="0">
                <a:solidFill>
                  <a:srgbClr val="FF0000"/>
                </a:solidFill>
                <a:latin typeface="Times New Roman" pitchFamily="18" charset="0"/>
                <a:cs typeface="Times New Roman" pitchFamily="18" charset="0"/>
              </a:rPr>
              <a:t>Рис.6</a:t>
            </a:r>
            <a:r>
              <a:rPr lang="ru-RU" sz="1600" b="1" dirty="0" smtClean="0">
                <a:latin typeface="Times New Roman" pitchFamily="18" charset="0"/>
                <a:cs typeface="Times New Roman" pitchFamily="18" charset="0"/>
              </a:rPr>
              <a:t>). В этом случае машина каждый раз поворачивается в одну сторону. Поэтому для устранения неравномерного износа ходовой части необходимо периодически менять направление движения скрепера. </a:t>
            </a:r>
          </a:p>
          <a:p>
            <a:pPr algn="just"/>
            <a:r>
              <a:rPr lang="ru-RU" sz="1600" b="1" dirty="0" smtClean="0">
                <a:latin typeface="Times New Roman" pitchFamily="18" charset="0"/>
                <a:cs typeface="Times New Roman" pitchFamily="18" charset="0"/>
              </a:rPr>
              <a:t>     При работе по «восьмерке» в два раза уменьшается число полных разворотов скрепера, что повышает его производительность и обеспечивает равномерный износ деталей, но при этом необходимо иметь значительный по протяженности фронт работ.</a:t>
            </a:r>
          </a:p>
          <a:p>
            <a:pPr algn="just"/>
            <a:r>
              <a:rPr lang="ru-RU" sz="1600" b="1" dirty="0" smtClean="0">
                <a:latin typeface="Times New Roman" pitchFamily="18" charset="0"/>
                <a:cs typeface="Times New Roman" pitchFamily="18" charset="0"/>
              </a:rPr>
              <a:t>     Порядок скреперных проходок может быть весьма разнообразен, но в практике чаще всего используют схемы разработки грунта последовательными проходками (</a:t>
            </a:r>
            <a:r>
              <a:rPr lang="ru-RU" sz="1600" b="1" dirty="0" smtClean="0">
                <a:solidFill>
                  <a:srgbClr val="0070C0"/>
                </a:solidFill>
                <a:latin typeface="Times New Roman" pitchFamily="18" charset="0"/>
                <a:cs typeface="Times New Roman" pitchFamily="18" charset="0"/>
              </a:rPr>
              <a:t>полоса рядом с полосой</a:t>
            </a:r>
            <a:r>
              <a:rPr lang="ru-RU" sz="1600" b="1"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проходками черен полосу и шахматными проходками</a:t>
            </a:r>
            <a:r>
              <a:rPr lang="ru-RU" sz="1600" b="1" dirty="0" smtClean="0">
                <a:latin typeface="Times New Roman" pitchFamily="18" charset="0"/>
                <a:cs typeface="Times New Roman" pitchFamily="18" charset="0"/>
              </a:rPr>
              <a:t> (</a:t>
            </a:r>
            <a:r>
              <a:rPr lang="ru-RU" sz="1600" b="1" dirty="0" smtClean="0">
                <a:solidFill>
                  <a:srgbClr val="FF0000"/>
                </a:solidFill>
                <a:latin typeface="Times New Roman" pitchFamily="18" charset="0"/>
                <a:cs typeface="Times New Roman" pitchFamily="18" charset="0"/>
              </a:rPr>
              <a:t>Рис.7</a:t>
            </a:r>
            <a:r>
              <a:rPr lang="en-US" sz="1600" b="1" dirty="0" smtClean="0">
                <a:latin typeface="Times New Roman" pitchFamily="18" charset="0"/>
                <a:cs typeface="Times New Roman" pitchFamily="18" charset="0"/>
              </a:rPr>
              <a:t>).</a:t>
            </a:r>
            <a:endParaRPr lang="ru-RU" sz="1600" b="1" dirty="0" smtClean="0">
              <a:latin typeface="Times New Roman" pitchFamily="18" charset="0"/>
              <a:cs typeface="Times New Roman" pitchFamily="18" charset="0"/>
            </a:endParaRPr>
          </a:p>
          <a:p>
            <a:pPr algn="just"/>
            <a:r>
              <a:rPr lang="ru-RU" sz="1600" b="1" dirty="0" smtClean="0">
                <a:latin typeface="Times New Roman" pitchFamily="18" charset="0"/>
                <a:cs typeface="Times New Roman" pitchFamily="18" charset="0"/>
              </a:rPr>
              <a:t>     Разработка по схеме «полоса рядом с полосой» не рациональна из-за потерь грунта в виде боковых валиков. Разработка грунта проходками через полосу и по ребристо-шахматной схеме уменьшает рассыпание грунта при резании и способствует улучшению наполнения ковша.</a:t>
            </a:r>
          </a:p>
          <a:p>
            <a:pPr algn="just"/>
            <a:r>
              <a:rPr lang="ru-RU" sz="1600" b="1" dirty="0" smtClean="0">
                <a:latin typeface="Times New Roman" pitchFamily="18" charset="0"/>
                <a:cs typeface="Times New Roman" pitchFamily="18" charset="0"/>
              </a:rPr>
              <a:t>     Скреперы целесообразно использовать в комплекте с бульдозерами, которые срезают и разравнивают грунт в стесненных местах (</a:t>
            </a:r>
            <a:r>
              <a:rPr lang="ru-RU" sz="1600" b="1" dirty="0" smtClean="0">
                <a:solidFill>
                  <a:srgbClr val="0070C0"/>
                </a:solidFill>
                <a:latin typeface="Times New Roman" pitchFamily="18" charset="0"/>
                <a:cs typeface="Times New Roman" pitchFamily="18" charset="0"/>
              </a:rPr>
              <a:t>углы площадки, отдельные впадины и т. д</a:t>
            </a:r>
            <a:r>
              <a:rPr lang="ru-RU" sz="1600" b="1" dirty="0" smtClean="0">
                <a:latin typeface="Times New Roman" pitchFamily="18" charset="0"/>
                <a:cs typeface="Times New Roman" pitchFamily="18" charset="0"/>
              </a:rPr>
              <a:t>.), планируют откосы и выполняют другие виды работ.</a:t>
            </a:r>
          </a:p>
        </p:txBody>
      </p:sp>
      <p:pic>
        <p:nvPicPr>
          <p:cNvPr id="5" name="Рисунок 4"/>
          <p:cNvPicPr/>
          <p:nvPr/>
        </p:nvPicPr>
        <p:blipFill>
          <a:blip r:embed="rId2"/>
          <a:srcRect/>
          <a:stretch>
            <a:fillRect/>
          </a:stretch>
        </p:blipFill>
        <p:spPr bwMode="auto">
          <a:xfrm>
            <a:off x="5715008" y="2357430"/>
            <a:ext cx="3428992" cy="3140845"/>
          </a:xfrm>
          <a:prstGeom prst="rect">
            <a:avLst/>
          </a:prstGeom>
          <a:noFill/>
          <a:ln w="9525">
            <a:solidFill>
              <a:schemeClr val="tx1"/>
            </a:solidFill>
            <a:miter lim="800000"/>
            <a:headEnd/>
            <a:tailEnd/>
          </a:ln>
        </p:spPr>
      </p:pic>
      <p:pic>
        <p:nvPicPr>
          <p:cNvPr id="6" name="Рисунок 5"/>
          <p:cNvPicPr/>
          <p:nvPr/>
        </p:nvPicPr>
        <p:blipFill>
          <a:blip r:embed="rId3"/>
          <a:srcRect/>
          <a:stretch>
            <a:fillRect/>
          </a:stretch>
        </p:blipFill>
        <p:spPr bwMode="auto">
          <a:xfrm>
            <a:off x="5672312" y="0"/>
            <a:ext cx="3471688" cy="2342214"/>
          </a:xfrm>
          <a:prstGeom prst="rect">
            <a:avLst/>
          </a:prstGeom>
          <a:noFill/>
          <a:ln w="9525">
            <a:solidFill>
              <a:schemeClr val="tx1"/>
            </a:solidFill>
            <a:miter lim="800000"/>
            <a:headEnd/>
            <a:tailEnd/>
          </a:ln>
        </p:spPr>
      </p:pic>
      <p:sp>
        <p:nvSpPr>
          <p:cNvPr id="7" name="Прямоугольник 6"/>
          <p:cNvSpPr/>
          <p:nvPr/>
        </p:nvSpPr>
        <p:spPr>
          <a:xfrm>
            <a:off x="5700156" y="5473005"/>
            <a:ext cx="3443844" cy="1292662"/>
          </a:xfrm>
          <a:prstGeom prst="rect">
            <a:avLst/>
          </a:prstGeom>
          <a:ln w="9525">
            <a:solidFill>
              <a:schemeClr val="tx1"/>
            </a:solidFill>
          </a:ln>
        </p:spPr>
        <p:txBody>
          <a:bodyPr wrap="square">
            <a:spAutoFit/>
          </a:bodyPr>
          <a:lstStyle/>
          <a:p>
            <a:pPr algn="ctr"/>
            <a:r>
              <a:rPr lang="ru-RU" sz="1400" b="1" dirty="0" smtClean="0">
                <a:solidFill>
                  <a:srgbClr val="FF0000"/>
                </a:solidFill>
                <a:latin typeface="Times New Roman" pitchFamily="18" charset="0"/>
                <a:cs typeface="Times New Roman" pitchFamily="18" charset="0"/>
              </a:rPr>
              <a:t>Рис.7. Планировка площадок скреперами</a:t>
            </a:r>
          </a:p>
          <a:p>
            <a:pPr algn="just">
              <a:lnSpc>
                <a:spcPts val="1500"/>
              </a:lnSpc>
            </a:pPr>
            <a:r>
              <a:rPr lang="ru-RU" sz="1400" b="1" i="1" dirty="0" smtClean="0">
                <a:solidFill>
                  <a:srgbClr val="002060"/>
                </a:solidFill>
                <a:latin typeface="Times New Roman" pitchFamily="18" charset="0"/>
                <a:cs typeface="Times New Roman" pitchFamily="18" charset="0"/>
              </a:rPr>
              <a:t>б - </a:t>
            </a:r>
            <a:r>
              <a:rPr lang="ru-RU" sz="1400" b="1" dirty="0" smtClean="0">
                <a:solidFill>
                  <a:srgbClr val="002060"/>
                </a:solidFill>
                <a:latin typeface="Times New Roman" pitchFamily="18" charset="0"/>
                <a:cs typeface="Times New Roman" pitchFamily="18" charset="0"/>
              </a:rPr>
              <a:t>то же,  через  полосу;  </a:t>
            </a:r>
          </a:p>
          <a:p>
            <a:pPr algn="just">
              <a:lnSpc>
                <a:spcPts val="1500"/>
              </a:lnSpc>
            </a:pPr>
            <a:r>
              <a:rPr lang="ru-RU" sz="1400" b="1" i="1" dirty="0" smtClean="0">
                <a:solidFill>
                  <a:srgbClr val="002060"/>
                </a:solidFill>
                <a:latin typeface="Times New Roman" pitchFamily="18" charset="0"/>
                <a:cs typeface="Times New Roman" pitchFamily="18" charset="0"/>
              </a:rPr>
              <a:t>в- </a:t>
            </a:r>
            <a:r>
              <a:rPr lang="ru-RU" sz="1400" b="1" dirty="0" smtClean="0">
                <a:solidFill>
                  <a:srgbClr val="002060"/>
                </a:solidFill>
                <a:latin typeface="Times New Roman" pitchFamily="18" charset="0"/>
                <a:cs typeface="Times New Roman" pitchFamily="18" charset="0"/>
              </a:rPr>
              <a:t>то же, ребристо-шахматными проходками; </a:t>
            </a:r>
          </a:p>
          <a:p>
            <a:pPr algn="just">
              <a:lnSpc>
                <a:spcPts val="1500"/>
              </a:lnSpc>
            </a:pPr>
            <a:r>
              <a:rPr lang="ru-RU" sz="1400" b="1" dirty="0" smtClean="0">
                <a:solidFill>
                  <a:srgbClr val="002060"/>
                </a:solidFill>
                <a:latin typeface="Times New Roman" pitchFamily="18" charset="0"/>
                <a:cs typeface="Times New Roman" pitchFamily="18" charset="0"/>
              </a:rPr>
              <a:t>1—28</a:t>
            </a:r>
            <a:r>
              <a:rPr lang="ru-RU" sz="1400" b="1" i="1" dirty="0" smtClean="0">
                <a:solidFill>
                  <a:srgbClr val="002060"/>
                </a:solidFill>
                <a:latin typeface="Times New Roman" pitchFamily="18" charset="0"/>
                <a:cs typeface="Times New Roman" pitchFamily="18" charset="0"/>
              </a:rPr>
              <a:t> </a:t>
            </a:r>
            <a:r>
              <a:rPr lang="ru-RU" sz="1400" b="1" dirty="0" smtClean="0">
                <a:solidFill>
                  <a:srgbClr val="002060"/>
                </a:solidFill>
                <a:latin typeface="Times New Roman" pitchFamily="18" charset="0"/>
                <a:cs typeface="Times New Roman" pitchFamily="18" charset="0"/>
              </a:rPr>
              <a:t>— проходки.</a:t>
            </a:r>
            <a:endParaRPr lang="ru-RU" sz="14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1505</TotalTime>
  <Words>4548</Words>
  <Application>Microsoft Office PowerPoint</Application>
  <PresentationFormat>Экран (4:3)</PresentationFormat>
  <Paragraphs>278</Paragraphs>
  <Slides>30</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30</vt:i4>
      </vt:variant>
    </vt:vector>
  </HeadingPairs>
  <TitlesOfParts>
    <vt:vector size="34"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AGoltsev</dc:creator>
  <cp:lastModifiedBy>RePack by Diakov</cp:lastModifiedBy>
  <cp:revision>134</cp:revision>
  <dcterms:created xsi:type="dcterms:W3CDTF">2011-08-27T12:28:03Z</dcterms:created>
  <dcterms:modified xsi:type="dcterms:W3CDTF">2024-09-29T08:18:41Z</dcterms:modified>
</cp:coreProperties>
</file>